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36" r:id="rId2"/>
    <p:sldId id="354" r:id="rId3"/>
    <p:sldId id="339" r:id="rId4"/>
    <p:sldId id="340" r:id="rId5"/>
    <p:sldId id="342" r:id="rId6"/>
    <p:sldId id="343" r:id="rId7"/>
    <p:sldId id="344" r:id="rId8"/>
    <p:sldId id="346" r:id="rId9"/>
    <p:sldId id="347" r:id="rId10"/>
    <p:sldId id="348" r:id="rId11"/>
    <p:sldId id="350" r:id="rId12"/>
    <p:sldId id="351" r:id="rId13"/>
    <p:sldId id="352" r:id="rId14"/>
    <p:sldId id="356" r:id="rId15"/>
    <p:sldId id="355" r:id="rId16"/>
    <p:sldId id="358" r:id="rId17"/>
    <p:sldId id="353" r:id="rId18"/>
    <p:sldId id="357" r:id="rId19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A820"/>
    <a:srgbClr val="0037DB"/>
    <a:srgbClr val="184EE6"/>
    <a:srgbClr val="ED0030"/>
    <a:srgbClr val="F8F5E6"/>
    <a:srgbClr val="FFFF79"/>
    <a:srgbClr val="F9F800"/>
    <a:srgbClr val="EC7E06"/>
    <a:srgbClr val="9EEA77"/>
    <a:srgbClr val="7D5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94702" autoAdjust="0"/>
  </p:normalViewPr>
  <p:slideViewPr>
    <p:cSldViewPr>
      <p:cViewPr varScale="1">
        <p:scale>
          <a:sx n="80" d="100"/>
          <a:sy n="80" d="100"/>
        </p:scale>
        <p:origin x="-96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C9CA-C5D9-40EC-9843-4B926A619B7E}" type="datetimeFigureOut">
              <a:rPr lang="hr-HR" smtClean="0"/>
              <a:t>14.3.2017.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4E21-0F6E-4119-85F2-EA8BE55A0F5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615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24E21-0F6E-4119-85F2-EA8BE55A0F50}" type="slidenum">
              <a:rPr lang="hr-HR" smtClean="0"/>
              <a:pPr/>
              <a:t>1</a:t>
            </a:fld>
            <a:endParaRPr lang="hr-H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14.3.2017.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7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14.3.2017.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0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14.3.2017.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45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14.3.2017.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2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14.3.2017.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0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400"/>
            </a:lvl3pPr>
            <a:lvl4pPr>
              <a:buFont typeface="Calibri" pitchFamily="34" charset="0"/>
              <a:buChar char="–"/>
              <a:defRPr sz="2400"/>
            </a:lvl4pPr>
            <a:lvl5pPr>
              <a:buFont typeface="Calibri" pitchFamily="34" charset="0"/>
              <a:buChar char="–"/>
              <a:defRPr sz="24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22254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0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14.3.2017.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0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14.3.2017.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14.3.2017.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3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14.3.2017.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9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14.3.2017.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729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2.wdp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microsoft.com/office/2007/relationships/hdphoto" Target="../media/hdphoto14.wdp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microsoft.com/office/2007/relationships/hdphoto" Target="../media/hdphoto18.wdp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microsoft.com/office/2007/relationships/hdphoto" Target="../media/hdphoto21.wdp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24.wdp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EG8YTW61yk" TargetMode="External"/><Relationship Id="rId2" Type="http://schemas.openxmlformats.org/officeDocument/2006/relationships/hyperlink" Target="https://youtu.be/6jcnf1e5T7Q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ar-rzqUYdf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microsoft.com/office/2007/relationships/hdphoto" Target="../media/hdphoto5.wdp"/><Relationship Id="rId7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microsoft.com/office/2007/relationships/hdphoto" Target="../media/hdphoto8.wdp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orestina.info/wp-content/uploads/2015/04/TZI-LOGO-ISTR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046" y="3247000"/>
            <a:ext cx="3837588" cy="313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ubtitle 2"/>
          <p:cNvSpPr txBox="1">
            <a:spLocks/>
          </p:cNvSpPr>
          <p:nvPr/>
        </p:nvSpPr>
        <p:spPr>
          <a:xfrm>
            <a:off x="467544" y="5148457"/>
            <a:ext cx="3929090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400" dirty="0" smtClean="0">
                <a:solidFill>
                  <a:srgbClr val="1EA820"/>
                </a:solidFill>
                <a:latin typeface="Adamina" panose="02000503000000020004" pitchFamily="2" charset="0"/>
              </a:rPr>
              <a:t>Turistička geografija</a:t>
            </a:r>
            <a:endParaRPr lang="hr-HR" sz="2400" dirty="0">
              <a:solidFill>
                <a:srgbClr val="1EA820"/>
              </a:solidFill>
              <a:latin typeface="Adamina" panose="02000503000000020004" pitchFamily="2" charset="0"/>
            </a:endParaRPr>
          </a:p>
        </p:txBody>
      </p:sp>
      <p:pic>
        <p:nvPicPr>
          <p:cNvPr id="4" name="Picture 4" descr="http://porestina.info/wp-content/uploads/2015/04/TZI-LOGO-ISTRA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12296" y="404664"/>
            <a:ext cx="4105764" cy="568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59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r-HR" dirty="0" smtClean="0"/>
              <a:t>Pula</a:t>
            </a:r>
            <a:endParaRPr lang="hr-HR" dirty="0"/>
          </a:p>
        </p:txBody>
      </p:sp>
      <p:pic>
        <p:nvPicPr>
          <p:cNvPr id="4098" name="Picture 2" descr="http://apartmani-nautilus.com/radno/wp-content/uploads/grad-pula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54" y="2191433"/>
            <a:ext cx="6862721" cy="457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83754" y="68375"/>
            <a:ext cx="4116331" cy="2712554"/>
            <a:chOff x="83754" y="68375"/>
            <a:chExt cx="4116331" cy="2712554"/>
          </a:xfrm>
        </p:grpSpPr>
        <p:pic>
          <p:nvPicPr>
            <p:cNvPr id="4100" name="Picture 4" descr="http://www.visitadriatic.eu/wp-content/uploads/2015/09/augustov-hram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54" y="68375"/>
              <a:ext cx="4078787" cy="2712554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831931" y="2492897"/>
              <a:ext cx="136815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hr-HR" sz="1600" dirty="0" err="1">
                  <a:solidFill>
                    <a:schemeClr val="tx1"/>
                  </a:solidFill>
                </a:rPr>
                <a:t>Augustov</a:t>
              </a:r>
              <a:r>
                <a:rPr lang="hr-HR" sz="1600" dirty="0">
                  <a:solidFill>
                    <a:schemeClr val="tx1"/>
                  </a:solidFill>
                </a:rPr>
                <a:t> hram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51269" y="633321"/>
            <a:ext cx="3145360" cy="2722132"/>
            <a:chOff x="5951269" y="633321"/>
            <a:chExt cx="3145360" cy="2722132"/>
          </a:xfrm>
        </p:grpSpPr>
        <p:pic>
          <p:nvPicPr>
            <p:cNvPr id="4102" name="Picture 6" descr="http://www.topdestinacije.hr/upload_data/ckeditor/05%20PULA/00036.MTS_snapshot_00.10_%5b2012.04.05_16.26.35%5d.jp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51269" y="633321"/>
              <a:ext cx="3115780" cy="272213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728475" y="3067421"/>
              <a:ext cx="136815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hr-HR" sz="1600" dirty="0">
                  <a:solidFill>
                    <a:schemeClr val="tx1"/>
                  </a:solidFill>
                </a:rPr>
                <a:t>Heraklova vrata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755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39514" y="102294"/>
            <a:ext cx="3604486" cy="661600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NP Brijuni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646338"/>
            <a:ext cx="5472610" cy="5951014"/>
          </a:xfrm>
        </p:spPr>
        <p:txBody>
          <a:bodyPr>
            <a:noAutofit/>
          </a:bodyPr>
          <a:lstStyle/>
          <a:p>
            <a:pPr indent="-288000">
              <a:spcBef>
                <a:spcPts val="600"/>
              </a:spcBef>
            </a:pPr>
            <a:r>
              <a:rPr lang="hr-HR" sz="2200" dirty="0" smtClean="0"/>
              <a:t>otočna skupina s </a:t>
            </a:r>
            <a:r>
              <a:rPr lang="hr-HR" sz="2200" b="1" dirty="0" smtClean="0">
                <a:solidFill>
                  <a:srgbClr val="FF0000"/>
                </a:solidFill>
              </a:rPr>
              <a:t>2 veća </a:t>
            </a:r>
            <a:r>
              <a:rPr lang="hr-HR" sz="2200" dirty="0" smtClean="0"/>
              <a:t>i </a:t>
            </a:r>
            <a:r>
              <a:rPr lang="hr-HR" sz="2200" b="1" dirty="0" smtClean="0">
                <a:solidFill>
                  <a:srgbClr val="FF0000"/>
                </a:solidFill>
              </a:rPr>
              <a:t>12 manjih </a:t>
            </a:r>
            <a:r>
              <a:rPr lang="hr-HR" sz="2200" dirty="0" smtClean="0"/>
              <a:t>otoka</a:t>
            </a:r>
          </a:p>
          <a:p>
            <a:pPr indent="-288000">
              <a:spcBef>
                <a:spcPts val="1200"/>
              </a:spcBef>
            </a:pPr>
            <a:r>
              <a:rPr lang="hr-HR" sz="2200" dirty="0" smtClean="0"/>
              <a:t>najveći otok – </a:t>
            </a:r>
            <a:r>
              <a:rPr lang="hr-HR" sz="2200" b="1" dirty="0" smtClean="0">
                <a:solidFill>
                  <a:srgbClr val="FF0000"/>
                </a:solidFill>
              </a:rPr>
              <a:t>Veliki </a:t>
            </a:r>
            <a:r>
              <a:rPr lang="hr-HR" sz="2200" b="1" dirty="0" err="1" smtClean="0">
                <a:solidFill>
                  <a:srgbClr val="FF0000"/>
                </a:solidFill>
              </a:rPr>
              <a:t>Brijun</a:t>
            </a:r>
            <a:endParaRPr lang="hr-HR" sz="2200" b="1" dirty="0" smtClean="0">
              <a:solidFill>
                <a:srgbClr val="FF0000"/>
              </a:solidFill>
            </a:endParaRPr>
          </a:p>
          <a:p>
            <a:pPr indent="-288000">
              <a:spcBef>
                <a:spcPts val="1200"/>
              </a:spcBef>
            </a:pPr>
            <a:r>
              <a:rPr lang="hr-HR" sz="2200" dirty="0" smtClean="0"/>
              <a:t>u prošlosti su bili močvarno područje - leglo  komaraca i malarije </a:t>
            </a:r>
          </a:p>
          <a:p>
            <a:pPr indent="-288000">
              <a:spcBef>
                <a:spcPts val="1200"/>
              </a:spcBef>
            </a:pPr>
            <a:r>
              <a:rPr lang="hr-HR" sz="2200" dirty="0" smtClean="0"/>
              <a:t>nastanjeni još od mlađeg kamenog doba</a:t>
            </a:r>
          </a:p>
          <a:p>
            <a:pPr indent="-288000">
              <a:spcBef>
                <a:spcPts val="1200"/>
              </a:spcBef>
            </a:pPr>
            <a:r>
              <a:rPr lang="hr-HR" sz="2200" dirty="0" smtClean="0"/>
              <a:t>za vrijeme </a:t>
            </a:r>
            <a:r>
              <a:rPr lang="hr-HR" sz="2200" dirty="0" err="1" smtClean="0"/>
              <a:t>Austro</a:t>
            </a:r>
            <a:r>
              <a:rPr lang="hr-HR" sz="2200" dirty="0" smtClean="0"/>
              <a:t>-Ugarske, Brijuni se preuređuju </a:t>
            </a:r>
            <a:r>
              <a:rPr lang="hr-HR" sz="2200" i="1" dirty="0" smtClean="0"/>
              <a:t>(</a:t>
            </a:r>
            <a:r>
              <a:rPr lang="hr-HR" sz="2200" i="1" dirty="0" err="1" smtClean="0"/>
              <a:t>Paul</a:t>
            </a:r>
            <a:r>
              <a:rPr lang="hr-HR" sz="2200" i="1" dirty="0" smtClean="0"/>
              <a:t> </a:t>
            </a:r>
            <a:r>
              <a:rPr lang="hr-HR" sz="2200" b="1" i="1" dirty="0" err="1" smtClean="0">
                <a:solidFill>
                  <a:srgbClr val="FF0000"/>
                </a:solidFill>
              </a:rPr>
              <a:t>Kupelwieser</a:t>
            </a:r>
            <a:r>
              <a:rPr lang="hr-HR" sz="2200" i="1" dirty="0"/>
              <a:t>)</a:t>
            </a:r>
            <a:endParaRPr lang="hr-HR" sz="2200" i="1" dirty="0" smtClean="0"/>
          </a:p>
          <a:p>
            <a:pPr lvl="1" indent="-288000">
              <a:spcBef>
                <a:spcPts val="600"/>
              </a:spcBef>
            </a:pPr>
            <a:r>
              <a:rPr lang="hr-HR" sz="2200" i="1" dirty="0" smtClean="0"/>
              <a:t>isušuju se močvare i uništavaju komarci</a:t>
            </a:r>
          </a:p>
          <a:p>
            <a:pPr lvl="1" indent="-288000">
              <a:spcBef>
                <a:spcPts val="600"/>
              </a:spcBef>
            </a:pPr>
            <a:r>
              <a:rPr lang="hr-HR" sz="2200" i="1" dirty="0" smtClean="0"/>
              <a:t>gradi se hotel, golf i tenis igralište, konjsko trkalište, otoci se naseljavaju s divljači</a:t>
            </a:r>
          </a:p>
          <a:p>
            <a:pPr indent="-288000">
              <a:spcBef>
                <a:spcPts val="1200"/>
              </a:spcBef>
            </a:pPr>
            <a:r>
              <a:rPr lang="hr-HR" sz="2200" dirty="0" smtClean="0"/>
              <a:t>nakon 2. svj. rata Brijuni postaju </a:t>
            </a:r>
            <a:r>
              <a:rPr lang="hr-HR" sz="2200" b="1" dirty="0" smtClean="0"/>
              <a:t>ljetovalište</a:t>
            </a:r>
            <a:r>
              <a:rPr lang="hr-HR" sz="2200" dirty="0" smtClean="0"/>
              <a:t> </a:t>
            </a:r>
            <a:r>
              <a:rPr lang="hr-HR" sz="2200" b="1" dirty="0" smtClean="0"/>
              <a:t>političara</a:t>
            </a:r>
            <a:r>
              <a:rPr lang="hr-HR" sz="2200" dirty="0" smtClean="0"/>
              <a:t> (zatvoreni za javnost)</a:t>
            </a:r>
          </a:p>
          <a:p>
            <a:pPr indent="-288000">
              <a:spcBef>
                <a:spcPts val="12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1983. g. proglašeni nacionalnim parkom </a:t>
            </a:r>
            <a:r>
              <a:rPr lang="hr-HR" sz="2200" dirty="0" smtClean="0"/>
              <a:t>i postaju otvoreni za sve posjetitelje</a:t>
            </a:r>
          </a:p>
        </p:txBody>
      </p:sp>
      <p:sp>
        <p:nvSpPr>
          <p:cNvPr id="4" name="Oval 3"/>
          <p:cNvSpPr/>
          <p:nvPr/>
        </p:nvSpPr>
        <p:spPr>
          <a:xfrm>
            <a:off x="6725963" y="4869160"/>
            <a:ext cx="1080120" cy="10081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3074" name="Picture 2" descr="D:\Canon_Transfer_D\Turisticka_geo_HR\brijuni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357" y="67469"/>
            <a:ext cx="3352800" cy="342265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6660232" y="3396097"/>
            <a:ext cx="1106617" cy="150760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Freeform 6" hidden="1"/>
          <p:cNvSpPr/>
          <p:nvPr/>
        </p:nvSpPr>
        <p:spPr>
          <a:xfrm>
            <a:off x="6311606" y="415604"/>
            <a:ext cx="682960" cy="597528"/>
          </a:xfrm>
          <a:custGeom>
            <a:avLst/>
            <a:gdLst>
              <a:gd name="connsiteX0" fmla="*/ 65443 w 682960"/>
              <a:gd name="connsiteY0" fmla="*/ 510671 h 597528"/>
              <a:gd name="connsiteX1" fmla="*/ 196072 w 682960"/>
              <a:gd name="connsiteY1" fmla="*/ 498796 h 597528"/>
              <a:gd name="connsiteX2" fmla="*/ 207947 w 682960"/>
              <a:gd name="connsiteY2" fmla="*/ 463170 h 597528"/>
              <a:gd name="connsiteX3" fmla="*/ 172321 w 682960"/>
              <a:gd name="connsiteY3" fmla="*/ 380043 h 597528"/>
              <a:gd name="connsiteX4" fmla="*/ 302950 w 682960"/>
              <a:gd name="connsiteY4" fmla="*/ 308791 h 597528"/>
              <a:gd name="connsiteX5" fmla="*/ 326700 w 682960"/>
              <a:gd name="connsiteY5" fmla="*/ 237539 h 597528"/>
              <a:gd name="connsiteX6" fmla="*/ 362326 w 682960"/>
              <a:gd name="connsiteY6" fmla="*/ 213788 h 597528"/>
              <a:gd name="connsiteX7" fmla="*/ 481080 w 682960"/>
              <a:gd name="connsiteY7" fmla="*/ 225664 h 597528"/>
              <a:gd name="connsiteX8" fmla="*/ 421703 w 682960"/>
              <a:gd name="connsiteY8" fmla="*/ 308791 h 597528"/>
              <a:gd name="connsiteX9" fmla="*/ 409828 w 682960"/>
              <a:gd name="connsiteY9" fmla="*/ 344417 h 597528"/>
              <a:gd name="connsiteX10" fmla="*/ 397952 w 682960"/>
              <a:gd name="connsiteY10" fmla="*/ 451295 h 597528"/>
              <a:gd name="connsiteX11" fmla="*/ 362326 w 682960"/>
              <a:gd name="connsiteY11" fmla="*/ 486921 h 597528"/>
              <a:gd name="connsiteX12" fmla="*/ 386077 w 682960"/>
              <a:gd name="connsiteY12" fmla="*/ 570048 h 597528"/>
              <a:gd name="connsiteX13" fmla="*/ 433578 w 682960"/>
              <a:gd name="connsiteY13" fmla="*/ 593799 h 597528"/>
              <a:gd name="connsiteX14" fmla="*/ 576082 w 682960"/>
              <a:gd name="connsiteY14" fmla="*/ 570048 h 597528"/>
              <a:gd name="connsiteX15" fmla="*/ 682960 w 682960"/>
              <a:gd name="connsiteY15" fmla="*/ 558173 h 597528"/>
              <a:gd name="connsiteX16" fmla="*/ 671085 w 682960"/>
              <a:gd name="connsiteY16" fmla="*/ 498796 h 597528"/>
              <a:gd name="connsiteX17" fmla="*/ 635459 w 682960"/>
              <a:gd name="connsiteY17" fmla="*/ 486921 h 597528"/>
              <a:gd name="connsiteX18" fmla="*/ 611708 w 682960"/>
              <a:gd name="connsiteY18" fmla="*/ 451295 h 597528"/>
              <a:gd name="connsiteX19" fmla="*/ 611708 w 682960"/>
              <a:gd name="connsiteY19" fmla="*/ 320666 h 597528"/>
              <a:gd name="connsiteX20" fmla="*/ 647334 w 682960"/>
              <a:gd name="connsiteY20" fmla="*/ 296915 h 597528"/>
              <a:gd name="connsiteX21" fmla="*/ 659210 w 682960"/>
              <a:gd name="connsiteY21" fmla="*/ 249414 h 597528"/>
              <a:gd name="connsiteX22" fmla="*/ 611708 w 682960"/>
              <a:gd name="connsiteY22" fmla="*/ 166287 h 597528"/>
              <a:gd name="connsiteX23" fmla="*/ 576082 w 682960"/>
              <a:gd name="connsiteY23" fmla="*/ 154412 h 597528"/>
              <a:gd name="connsiteX24" fmla="*/ 457329 w 682960"/>
              <a:gd name="connsiteY24" fmla="*/ 83160 h 597528"/>
              <a:gd name="connsiteX25" fmla="*/ 421703 w 682960"/>
              <a:gd name="connsiteY25" fmla="*/ 71284 h 597528"/>
              <a:gd name="connsiteX26" fmla="*/ 362326 w 682960"/>
              <a:gd name="connsiteY26" fmla="*/ 95035 h 597528"/>
              <a:gd name="connsiteX27" fmla="*/ 255449 w 682960"/>
              <a:gd name="connsiteY27" fmla="*/ 71284 h 597528"/>
              <a:gd name="connsiteX28" fmla="*/ 196072 w 682960"/>
              <a:gd name="connsiteY28" fmla="*/ 11908 h 597528"/>
              <a:gd name="connsiteX29" fmla="*/ 172321 w 682960"/>
              <a:gd name="connsiteY29" fmla="*/ 47534 h 597528"/>
              <a:gd name="connsiteX30" fmla="*/ 196072 w 682960"/>
              <a:gd name="connsiteY30" fmla="*/ 190038 h 597528"/>
              <a:gd name="connsiteX31" fmla="*/ 160446 w 682960"/>
              <a:gd name="connsiteY31" fmla="*/ 213788 h 597528"/>
              <a:gd name="connsiteX32" fmla="*/ 17942 w 682960"/>
              <a:gd name="connsiteY32" fmla="*/ 296915 h 597528"/>
              <a:gd name="connsiteX33" fmla="*/ 53568 w 682960"/>
              <a:gd name="connsiteY33" fmla="*/ 320666 h 597528"/>
              <a:gd name="connsiteX34" fmla="*/ 41693 w 682960"/>
              <a:gd name="connsiteY34" fmla="*/ 380043 h 597528"/>
              <a:gd name="connsiteX35" fmla="*/ 6067 w 682960"/>
              <a:gd name="connsiteY35" fmla="*/ 427544 h 597528"/>
              <a:gd name="connsiteX36" fmla="*/ 53568 w 682960"/>
              <a:gd name="connsiteY36" fmla="*/ 522547 h 597528"/>
              <a:gd name="connsiteX37" fmla="*/ 196072 w 682960"/>
              <a:gd name="connsiteY37" fmla="*/ 498796 h 597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82960" h="597528">
                <a:moveTo>
                  <a:pt x="65443" y="510671"/>
                </a:moveTo>
                <a:cubicBezTo>
                  <a:pt x="108986" y="506713"/>
                  <a:pt x="154593" y="512622"/>
                  <a:pt x="196072" y="498796"/>
                </a:cubicBezTo>
                <a:cubicBezTo>
                  <a:pt x="207947" y="494838"/>
                  <a:pt x="207947" y="475688"/>
                  <a:pt x="207947" y="463170"/>
                </a:cubicBezTo>
                <a:cubicBezTo>
                  <a:pt x="207947" y="424827"/>
                  <a:pt x="191714" y="409132"/>
                  <a:pt x="172321" y="380043"/>
                </a:cubicBezTo>
                <a:cubicBezTo>
                  <a:pt x="199709" y="243112"/>
                  <a:pt x="148918" y="398643"/>
                  <a:pt x="302950" y="308791"/>
                </a:cubicBezTo>
                <a:cubicBezTo>
                  <a:pt x="324575" y="296176"/>
                  <a:pt x="305869" y="251426"/>
                  <a:pt x="326700" y="237539"/>
                </a:cubicBezTo>
                <a:lnTo>
                  <a:pt x="362326" y="213788"/>
                </a:lnTo>
                <a:cubicBezTo>
                  <a:pt x="401911" y="217747"/>
                  <a:pt x="451141" y="199467"/>
                  <a:pt x="481080" y="225664"/>
                </a:cubicBezTo>
                <a:cubicBezTo>
                  <a:pt x="542229" y="279169"/>
                  <a:pt x="436649" y="303809"/>
                  <a:pt x="421703" y="308791"/>
                </a:cubicBezTo>
                <a:cubicBezTo>
                  <a:pt x="417745" y="320666"/>
                  <a:pt x="411886" y="332070"/>
                  <a:pt x="409828" y="344417"/>
                </a:cubicBezTo>
                <a:cubicBezTo>
                  <a:pt x="403935" y="379775"/>
                  <a:pt x="409287" y="417289"/>
                  <a:pt x="397952" y="451295"/>
                </a:cubicBezTo>
                <a:cubicBezTo>
                  <a:pt x="392641" y="467227"/>
                  <a:pt x="374201" y="475046"/>
                  <a:pt x="362326" y="486921"/>
                </a:cubicBezTo>
                <a:cubicBezTo>
                  <a:pt x="333415" y="573656"/>
                  <a:pt x="314288" y="552101"/>
                  <a:pt x="386077" y="570048"/>
                </a:cubicBezTo>
                <a:cubicBezTo>
                  <a:pt x="401911" y="577965"/>
                  <a:pt x="415927" y="592441"/>
                  <a:pt x="433578" y="593799"/>
                </a:cubicBezTo>
                <a:cubicBezTo>
                  <a:pt x="597215" y="606386"/>
                  <a:pt x="490974" y="584232"/>
                  <a:pt x="576082" y="570048"/>
                </a:cubicBezTo>
                <a:cubicBezTo>
                  <a:pt x="611440" y="564155"/>
                  <a:pt x="647334" y="562131"/>
                  <a:pt x="682960" y="558173"/>
                </a:cubicBezTo>
                <a:cubicBezTo>
                  <a:pt x="679002" y="538381"/>
                  <a:pt x="682281" y="515590"/>
                  <a:pt x="671085" y="498796"/>
                </a:cubicBezTo>
                <a:cubicBezTo>
                  <a:pt x="664141" y="488381"/>
                  <a:pt x="645234" y="494741"/>
                  <a:pt x="635459" y="486921"/>
                </a:cubicBezTo>
                <a:cubicBezTo>
                  <a:pt x="624314" y="478005"/>
                  <a:pt x="619625" y="463170"/>
                  <a:pt x="611708" y="451295"/>
                </a:cubicBezTo>
                <a:cubicBezTo>
                  <a:pt x="595008" y="401193"/>
                  <a:pt x="584853" y="387805"/>
                  <a:pt x="611708" y="320666"/>
                </a:cubicBezTo>
                <a:cubicBezTo>
                  <a:pt x="617009" y="307414"/>
                  <a:pt x="635459" y="304832"/>
                  <a:pt x="647334" y="296915"/>
                </a:cubicBezTo>
                <a:cubicBezTo>
                  <a:pt x="651293" y="281081"/>
                  <a:pt x="661234" y="265609"/>
                  <a:pt x="659210" y="249414"/>
                </a:cubicBezTo>
                <a:cubicBezTo>
                  <a:pt x="658236" y="241622"/>
                  <a:pt x="621769" y="174336"/>
                  <a:pt x="611708" y="166287"/>
                </a:cubicBezTo>
                <a:cubicBezTo>
                  <a:pt x="601933" y="158467"/>
                  <a:pt x="587957" y="158370"/>
                  <a:pt x="576082" y="154412"/>
                </a:cubicBezTo>
                <a:cubicBezTo>
                  <a:pt x="525422" y="120638"/>
                  <a:pt x="508456" y="105072"/>
                  <a:pt x="457329" y="83160"/>
                </a:cubicBezTo>
                <a:cubicBezTo>
                  <a:pt x="445823" y="78229"/>
                  <a:pt x="433578" y="75243"/>
                  <a:pt x="421703" y="71284"/>
                </a:cubicBezTo>
                <a:cubicBezTo>
                  <a:pt x="401911" y="79201"/>
                  <a:pt x="383555" y="93105"/>
                  <a:pt x="362326" y="95035"/>
                </a:cubicBezTo>
                <a:cubicBezTo>
                  <a:pt x="329481" y="98021"/>
                  <a:pt x="287531" y="81979"/>
                  <a:pt x="255449" y="71284"/>
                </a:cubicBezTo>
                <a:cubicBezTo>
                  <a:pt x="227739" y="-11843"/>
                  <a:pt x="255449" y="-7885"/>
                  <a:pt x="196072" y="11908"/>
                </a:cubicBezTo>
                <a:cubicBezTo>
                  <a:pt x="188155" y="23783"/>
                  <a:pt x="173506" y="33311"/>
                  <a:pt x="172321" y="47534"/>
                </a:cubicBezTo>
                <a:cubicBezTo>
                  <a:pt x="167018" y="111168"/>
                  <a:pt x="179344" y="139852"/>
                  <a:pt x="196072" y="190038"/>
                </a:cubicBezTo>
                <a:cubicBezTo>
                  <a:pt x="184197" y="197955"/>
                  <a:pt x="174474" y="211158"/>
                  <a:pt x="160446" y="213788"/>
                </a:cubicBezTo>
                <a:cubicBezTo>
                  <a:pt x="70881" y="230582"/>
                  <a:pt x="-43855" y="173322"/>
                  <a:pt x="17942" y="296915"/>
                </a:cubicBezTo>
                <a:cubicBezTo>
                  <a:pt x="24325" y="309681"/>
                  <a:pt x="41693" y="312749"/>
                  <a:pt x="53568" y="320666"/>
                </a:cubicBezTo>
                <a:cubicBezTo>
                  <a:pt x="49610" y="340458"/>
                  <a:pt x="49891" y="361598"/>
                  <a:pt x="41693" y="380043"/>
                </a:cubicBezTo>
                <a:cubicBezTo>
                  <a:pt x="33655" y="398129"/>
                  <a:pt x="9608" y="408071"/>
                  <a:pt x="6067" y="427544"/>
                </a:cubicBezTo>
                <a:cubicBezTo>
                  <a:pt x="-9528" y="513316"/>
                  <a:pt x="4465" y="506178"/>
                  <a:pt x="53568" y="522547"/>
                </a:cubicBezTo>
                <a:cubicBezTo>
                  <a:pt x="172039" y="496220"/>
                  <a:pt x="123951" y="498796"/>
                  <a:pt x="196072" y="498796"/>
                </a:cubicBezTo>
              </a:path>
            </a:pathLst>
          </a:custGeom>
          <a:noFill/>
          <a:ln w="57150">
            <a:solidFill>
              <a:srgbClr val="1EA8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Freeform 9"/>
          <p:cNvSpPr/>
          <p:nvPr/>
        </p:nvSpPr>
        <p:spPr>
          <a:xfrm>
            <a:off x="6486391" y="1081088"/>
            <a:ext cx="1676534" cy="1938337"/>
          </a:xfrm>
          <a:custGeom>
            <a:avLst/>
            <a:gdLst>
              <a:gd name="connsiteX0" fmla="*/ 900247 w 1676534"/>
              <a:gd name="connsiteY0" fmla="*/ 161925 h 1938337"/>
              <a:gd name="connsiteX1" fmla="*/ 900247 w 1676534"/>
              <a:gd name="connsiteY1" fmla="*/ 214312 h 1938337"/>
              <a:gd name="connsiteX2" fmla="*/ 881197 w 1676534"/>
              <a:gd name="connsiteY2" fmla="*/ 219075 h 1938337"/>
              <a:gd name="connsiteX3" fmla="*/ 728797 w 1676534"/>
              <a:gd name="connsiteY3" fmla="*/ 223837 h 1938337"/>
              <a:gd name="connsiteX4" fmla="*/ 719272 w 1676534"/>
              <a:gd name="connsiteY4" fmla="*/ 252412 h 1938337"/>
              <a:gd name="connsiteX5" fmla="*/ 724034 w 1676534"/>
              <a:gd name="connsiteY5" fmla="*/ 280987 h 1938337"/>
              <a:gd name="connsiteX6" fmla="*/ 747847 w 1676534"/>
              <a:gd name="connsiteY6" fmla="*/ 304800 h 1938337"/>
              <a:gd name="connsiteX7" fmla="*/ 800234 w 1676534"/>
              <a:gd name="connsiteY7" fmla="*/ 314325 h 1938337"/>
              <a:gd name="connsiteX8" fmla="*/ 838334 w 1676534"/>
              <a:gd name="connsiteY8" fmla="*/ 323850 h 1938337"/>
              <a:gd name="connsiteX9" fmla="*/ 857384 w 1676534"/>
              <a:gd name="connsiteY9" fmla="*/ 328612 h 1938337"/>
              <a:gd name="connsiteX10" fmla="*/ 871672 w 1676534"/>
              <a:gd name="connsiteY10" fmla="*/ 338137 h 1938337"/>
              <a:gd name="connsiteX11" fmla="*/ 933584 w 1676534"/>
              <a:gd name="connsiteY11" fmla="*/ 333375 h 1938337"/>
              <a:gd name="connsiteX12" fmla="*/ 966922 w 1676534"/>
              <a:gd name="connsiteY12" fmla="*/ 309562 h 1938337"/>
              <a:gd name="connsiteX13" fmla="*/ 985972 w 1676534"/>
              <a:gd name="connsiteY13" fmla="*/ 300037 h 1938337"/>
              <a:gd name="connsiteX14" fmla="*/ 1019309 w 1676534"/>
              <a:gd name="connsiteY14" fmla="*/ 285750 h 1938337"/>
              <a:gd name="connsiteX15" fmla="*/ 1033597 w 1676534"/>
              <a:gd name="connsiteY15" fmla="*/ 276225 h 1938337"/>
              <a:gd name="connsiteX16" fmla="*/ 1043122 w 1676534"/>
              <a:gd name="connsiteY16" fmla="*/ 261937 h 1938337"/>
              <a:gd name="connsiteX17" fmla="*/ 1057409 w 1676534"/>
              <a:gd name="connsiteY17" fmla="*/ 257175 h 1938337"/>
              <a:gd name="connsiteX18" fmla="*/ 1090747 w 1676534"/>
              <a:gd name="connsiteY18" fmla="*/ 271462 h 1938337"/>
              <a:gd name="connsiteX19" fmla="*/ 1119322 w 1676534"/>
              <a:gd name="connsiteY19" fmla="*/ 280987 h 1938337"/>
              <a:gd name="connsiteX20" fmla="*/ 1138372 w 1676534"/>
              <a:gd name="connsiteY20" fmla="*/ 323850 h 1938337"/>
              <a:gd name="connsiteX21" fmla="*/ 1152659 w 1676534"/>
              <a:gd name="connsiteY21" fmla="*/ 361950 h 1938337"/>
              <a:gd name="connsiteX22" fmla="*/ 1185997 w 1676534"/>
              <a:gd name="connsiteY22" fmla="*/ 376237 h 1938337"/>
              <a:gd name="connsiteX23" fmla="*/ 1200284 w 1676534"/>
              <a:gd name="connsiteY23" fmla="*/ 385762 h 1938337"/>
              <a:gd name="connsiteX24" fmla="*/ 1219334 w 1676534"/>
              <a:gd name="connsiteY24" fmla="*/ 390525 h 1938337"/>
              <a:gd name="connsiteX25" fmla="*/ 1233622 w 1676534"/>
              <a:gd name="connsiteY25" fmla="*/ 395287 h 1938337"/>
              <a:gd name="connsiteX26" fmla="*/ 1276484 w 1676534"/>
              <a:gd name="connsiteY26" fmla="*/ 409575 h 1938337"/>
              <a:gd name="connsiteX27" fmla="*/ 1271722 w 1676534"/>
              <a:gd name="connsiteY27" fmla="*/ 438150 h 1938337"/>
              <a:gd name="connsiteX28" fmla="*/ 1171709 w 1676534"/>
              <a:gd name="connsiteY28" fmla="*/ 457200 h 1938337"/>
              <a:gd name="connsiteX29" fmla="*/ 1176472 w 1676534"/>
              <a:gd name="connsiteY29" fmla="*/ 519112 h 1938337"/>
              <a:gd name="connsiteX30" fmla="*/ 1190759 w 1676534"/>
              <a:gd name="connsiteY30" fmla="*/ 528637 h 1938337"/>
              <a:gd name="connsiteX31" fmla="*/ 1271722 w 1676534"/>
              <a:gd name="connsiteY31" fmla="*/ 523875 h 1938337"/>
              <a:gd name="connsiteX32" fmla="*/ 1300297 w 1676534"/>
              <a:gd name="connsiteY32" fmla="*/ 500062 h 1938337"/>
              <a:gd name="connsiteX33" fmla="*/ 1319347 w 1676534"/>
              <a:gd name="connsiteY33" fmla="*/ 490537 h 1938337"/>
              <a:gd name="connsiteX34" fmla="*/ 1333634 w 1676534"/>
              <a:gd name="connsiteY34" fmla="*/ 481012 h 1938337"/>
              <a:gd name="connsiteX35" fmla="*/ 1347922 w 1676534"/>
              <a:gd name="connsiteY35" fmla="*/ 476250 h 1938337"/>
              <a:gd name="connsiteX36" fmla="*/ 1366972 w 1676534"/>
              <a:gd name="connsiteY36" fmla="*/ 466725 h 1938337"/>
              <a:gd name="connsiteX37" fmla="*/ 1405072 w 1676534"/>
              <a:gd name="connsiteY37" fmla="*/ 461962 h 1938337"/>
              <a:gd name="connsiteX38" fmla="*/ 1424122 w 1676534"/>
              <a:gd name="connsiteY38" fmla="*/ 457200 h 1938337"/>
              <a:gd name="connsiteX39" fmla="*/ 1438409 w 1676534"/>
              <a:gd name="connsiteY39" fmla="*/ 428625 h 1938337"/>
              <a:gd name="connsiteX40" fmla="*/ 1471747 w 1676534"/>
              <a:gd name="connsiteY40" fmla="*/ 414337 h 1938337"/>
              <a:gd name="connsiteX41" fmla="*/ 1481272 w 1676534"/>
              <a:gd name="connsiteY41" fmla="*/ 400050 h 1938337"/>
              <a:gd name="connsiteX42" fmla="*/ 1505084 w 1676534"/>
              <a:gd name="connsiteY42" fmla="*/ 419100 h 1938337"/>
              <a:gd name="connsiteX43" fmla="*/ 1509847 w 1676534"/>
              <a:gd name="connsiteY43" fmla="*/ 438150 h 1938337"/>
              <a:gd name="connsiteX44" fmla="*/ 1505084 w 1676534"/>
              <a:gd name="connsiteY44" fmla="*/ 452437 h 1938337"/>
              <a:gd name="connsiteX45" fmla="*/ 1495559 w 1676534"/>
              <a:gd name="connsiteY45" fmla="*/ 495300 h 1938337"/>
              <a:gd name="connsiteX46" fmla="*/ 1486034 w 1676534"/>
              <a:gd name="connsiteY46" fmla="*/ 509587 h 1938337"/>
              <a:gd name="connsiteX47" fmla="*/ 1509847 w 1676534"/>
              <a:gd name="connsiteY47" fmla="*/ 547687 h 1938337"/>
              <a:gd name="connsiteX48" fmla="*/ 1538422 w 1676534"/>
              <a:gd name="connsiteY48" fmla="*/ 557212 h 1938337"/>
              <a:gd name="connsiteX49" fmla="*/ 1562234 w 1676534"/>
              <a:gd name="connsiteY49" fmla="*/ 576262 h 1938337"/>
              <a:gd name="connsiteX50" fmla="*/ 1576522 w 1676534"/>
              <a:gd name="connsiteY50" fmla="*/ 604837 h 1938337"/>
              <a:gd name="connsiteX51" fmla="*/ 1590809 w 1676534"/>
              <a:gd name="connsiteY51" fmla="*/ 614362 h 1938337"/>
              <a:gd name="connsiteX52" fmla="*/ 1600334 w 1676534"/>
              <a:gd name="connsiteY52" fmla="*/ 661987 h 1938337"/>
              <a:gd name="connsiteX53" fmla="*/ 1595572 w 1676534"/>
              <a:gd name="connsiteY53" fmla="*/ 681037 h 1938337"/>
              <a:gd name="connsiteX54" fmla="*/ 1576522 w 1676534"/>
              <a:gd name="connsiteY54" fmla="*/ 685800 h 1938337"/>
              <a:gd name="connsiteX55" fmla="*/ 1533659 w 1676534"/>
              <a:gd name="connsiteY55" fmla="*/ 695325 h 1938337"/>
              <a:gd name="connsiteX56" fmla="*/ 1514609 w 1676534"/>
              <a:gd name="connsiteY56" fmla="*/ 704850 h 1938337"/>
              <a:gd name="connsiteX57" fmla="*/ 1486034 w 1676534"/>
              <a:gd name="connsiteY57" fmla="*/ 714375 h 1938337"/>
              <a:gd name="connsiteX58" fmla="*/ 1452697 w 1676534"/>
              <a:gd name="connsiteY58" fmla="*/ 733425 h 1938337"/>
              <a:gd name="connsiteX59" fmla="*/ 1443172 w 1676534"/>
              <a:gd name="connsiteY59" fmla="*/ 747712 h 1938337"/>
              <a:gd name="connsiteX60" fmla="*/ 1428884 w 1676534"/>
              <a:gd name="connsiteY60" fmla="*/ 757237 h 1938337"/>
              <a:gd name="connsiteX61" fmla="*/ 1419359 w 1676534"/>
              <a:gd name="connsiteY61" fmla="*/ 776287 h 1938337"/>
              <a:gd name="connsiteX62" fmla="*/ 1405072 w 1676534"/>
              <a:gd name="connsiteY62" fmla="*/ 781050 h 1938337"/>
              <a:gd name="connsiteX63" fmla="*/ 1371734 w 1676534"/>
              <a:gd name="connsiteY63" fmla="*/ 795337 h 1938337"/>
              <a:gd name="connsiteX64" fmla="*/ 1366972 w 1676534"/>
              <a:gd name="connsiteY64" fmla="*/ 809625 h 1938337"/>
              <a:gd name="connsiteX65" fmla="*/ 1405072 w 1676534"/>
              <a:gd name="connsiteY65" fmla="*/ 819150 h 1938337"/>
              <a:gd name="connsiteX66" fmla="*/ 1462222 w 1676534"/>
              <a:gd name="connsiteY66" fmla="*/ 814387 h 1938337"/>
              <a:gd name="connsiteX67" fmla="*/ 1490797 w 1676534"/>
              <a:gd name="connsiteY67" fmla="*/ 828675 h 1938337"/>
              <a:gd name="connsiteX68" fmla="*/ 1495559 w 1676534"/>
              <a:gd name="connsiteY68" fmla="*/ 842962 h 1938337"/>
              <a:gd name="connsiteX69" fmla="*/ 1524134 w 1676534"/>
              <a:gd name="connsiteY69" fmla="*/ 857250 h 1938337"/>
              <a:gd name="connsiteX70" fmla="*/ 1609859 w 1676534"/>
              <a:gd name="connsiteY70" fmla="*/ 862012 h 1938337"/>
              <a:gd name="connsiteX71" fmla="*/ 1624147 w 1676534"/>
              <a:gd name="connsiteY71" fmla="*/ 866775 h 1938337"/>
              <a:gd name="connsiteX72" fmla="*/ 1628909 w 1676534"/>
              <a:gd name="connsiteY72" fmla="*/ 909637 h 1938337"/>
              <a:gd name="connsiteX73" fmla="*/ 1633672 w 1676534"/>
              <a:gd name="connsiteY73" fmla="*/ 923925 h 1938337"/>
              <a:gd name="connsiteX74" fmla="*/ 1647959 w 1676534"/>
              <a:gd name="connsiteY74" fmla="*/ 928687 h 1938337"/>
              <a:gd name="connsiteX75" fmla="*/ 1671772 w 1676534"/>
              <a:gd name="connsiteY75" fmla="*/ 957262 h 1938337"/>
              <a:gd name="connsiteX76" fmla="*/ 1676534 w 1676534"/>
              <a:gd name="connsiteY76" fmla="*/ 976312 h 1938337"/>
              <a:gd name="connsiteX77" fmla="*/ 1662247 w 1676534"/>
              <a:gd name="connsiteY77" fmla="*/ 1009650 h 1938337"/>
              <a:gd name="connsiteX78" fmla="*/ 1647959 w 1676534"/>
              <a:gd name="connsiteY78" fmla="*/ 1014412 h 1938337"/>
              <a:gd name="connsiteX79" fmla="*/ 1628909 w 1676534"/>
              <a:gd name="connsiteY79" fmla="*/ 1042987 h 1938337"/>
              <a:gd name="connsiteX80" fmla="*/ 1619384 w 1676534"/>
              <a:gd name="connsiteY80" fmla="*/ 1057275 h 1938337"/>
              <a:gd name="connsiteX81" fmla="*/ 1605097 w 1676534"/>
              <a:gd name="connsiteY81" fmla="*/ 1090612 h 1938337"/>
              <a:gd name="connsiteX82" fmla="*/ 1600334 w 1676534"/>
              <a:gd name="connsiteY82" fmla="*/ 1109662 h 1938337"/>
              <a:gd name="connsiteX83" fmla="*/ 1571759 w 1676534"/>
              <a:gd name="connsiteY83" fmla="*/ 1133475 h 1938337"/>
              <a:gd name="connsiteX84" fmla="*/ 1562234 w 1676534"/>
              <a:gd name="connsiteY84" fmla="*/ 1147762 h 1938337"/>
              <a:gd name="connsiteX85" fmla="*/ 1538422 w 1676534"/>
              <a:gd name="connsiteY85" fmla="*/ 1152525 h 1938337"/>
              <a:gd name="connsiteX86" fmla="*/ 1519372 w 1676534"/>
              <a:gd name="connsiteY86" fmla="*/ 1157287 h 1938337"/>
              <a:gd name="connsiteX87" fmla="*/ 1486034 w 1676534"/>
              <a:gd name="connsiteY87" fmla="*/ 1152525 h 1938337"/>
              <a:gd name="connsiteX88" fmla="*/ 1471747 w 1676534"/>
              <a:gd name="connsiteY88" fmla="*/ 1147762 h 1938337"/>
              <a:gd name="connsiteX89" fmla="*/ 1452697 w 1676534"/>
              <a:gd name="connsiteY89" fmla="*/ 1119187 h 1938337"/>
              <a:gd name="connsiteX90" fmla="*/ 1452697 w 1676534"/>
              <a:gd name="connsiteY90" fmla="*/ 1071562 h 1938337"/>
              <a:gd name="connsiteX91" fmla="*/ 1438409 w 1676534"/>
              <a:gd name="connsiteY91" fmla="*/ 1062037 h 1938337"/>
              <a:gd name="connsiteX92" fmla="*/ 1428884 w 1676534"/>
              <a:gd name="connsiteY92" fmla="*/ 1047750 h 1938337"/>
              <a:gd name="connsiteX93" fmla="*/ 1414597 w 1676534"/>
              <a:gd name="connsiteY93" fmla="*/ 1038225 h 1938337"/>
              <a:gd name="connsiteX94" fmla="*/ 1400309 w 1676534"/>
              <a:gd name="connsiteY94" fmla="*/ 1004887 h 1938337"/>
              <a:gd name="connsiteX95" fmla="*/ 1386022 w 1676534"/>
              <a:gd name="connsiteY95" fmla="*/ 1000125 h 1938337"/>
              <a:gd name="connsiteX96" fmla="*/ 1371734 w 1676534"/>
              <a:gd name="connsiteY96" fmla="*/ 985837 h 1938337"/>
              <a:gd name="connsiteX97" fmla="*/ 1328872 w 1676534"/>
              <a:gd name="connsiteY97" fmla="*/ 1000125 h 1938337"/>
              <a:gd name="connsiteX98" fmla="*/ 1309822 w 1676534"/>
              <a:gd name="connsiteY98" fmla="*/ 1009650 h 1938337"/>
              <a:gd name="connsiteX99" fmla="*/ 1300297 w 1676534"/>
              <a:gd name="connsiteY99" fmla="*/ 1023937 h 1938337"/>
              <a:gd name="connsiteX100" fmla="*/ 1295534 w 1676534"/>
              <a:gd name="connsiteY100" fmla="*/ 1042987 h 1938337"/>
              <a:gd name="connsiteX101" fmla="*/ 1309822 w 1676534"/>
              <a:gd name="connsiteY101" fmla="*/ 1076325 h 1938337"/>
              <a:gd name="connsiteX102" fmla="*/ 1281247 w 1676534"/>
              <a:gd name="connsiteY102" fmla="*/ 1123950 h 1938337"/>
              <a:gd name="connsiteX103" fmla="*/ 1266959 w 1676534"/>
              <a:gd name="connsiteY103" fmla="*/ 1119187 h 1938337"/>
              <a:gd name="connsiteX104" fmla="*/ 1224097 w 1676534"/>
              <a:gd name="connsiteY104" fmla="*/ 1123950 h 1938337"/>
              <a:gd name="connsiteX105" fmla="*/ 1181234 w 1676534"/>
              <a:gd name="connsiteY105" fmla="*/ 1133475 h 1938337"/>
              <a:gd name="connsiteX106" fmla="*/ 1176472 w 1676534"/>
              <a:gd name="connsiteY106" fmla="*/ 1147762 h 1938337"/>
              <a:gd name="connsiteX107" fmla="*/ 1185997 w 1676534"/>
              <a:gd name="connsiteY107" fmla="*/ 1162050 h 1938337"/>
              <a:gd name="connsiteX108" fmla="*/ 1190759 w 1676534"/>
              <a:gd name="connsiteY108" fmla="*/ 1176337 h 1938337"/>
              <a:gd name="connsiteX109" fmla="*/ 1219334 w 1676534"/>
              <a:gd name="connsiteY109" fmla="*/ 1190625 h 1938337"/>
              <a:gd name="connsiteX110" fmla="*/ 1228859 w 1676534"/>
              <a:gd name="connsiteY110" fmla="*/ 1209675 h 1938337"/>
              <a:gd name="connsiteX111" fmla="*/ 1238384 w 1676534"/>
              <a:gd name="connsiteY111" fmla="*/ 1223962 h 1938337"/>
              <a:gd name="connsiteX112" fmla="*/ 1233622 w 1676534"/>
              <a:gd name="connsiteY112" fmla="*/ 1247775 h 1938337"/>
              <a:gd name="connsiteX113" fmla="*/ 1214572 w 1676534"/>
              <a:gd name="connsiteY113" fmla="*/ 1252537 h 1938337"/>
              <a:gd name="connsiteX114" fmla="*/ 1143134 w 1676534"/>
              <a:gd name="connsiteY114" fmla="*/ 1262062 h 1938337"/>
              <a:gd name="connsiteX115" fmla="*/ 1119322 w 1676534"/>
              <a:gd name="connsiteY115" fmla="*/ 1266825 h 1938337"/>
              <a:gd name="connsiteX116" fmla="*/ 1105034 w 1676534"/>
              <a:gd name="connsiteY116" fmla="*/ 1276350 h 1938337"/>
              <a:gd name="connsiteX117" fmla="*/ 1052647 w 1676534"/>
              <a:gd name="connsiteY117" fmla="*/ 1271587 h 1938337"/>
              <a:gd name="connsiteX118" fmla="*/ 1038359 w 1676534"/>
              <a:gd name="connsiteY118" fmla="*/ 1262062 h 1938337"/>
              <a:gd name="connsiteX119" fmla="*/ 1057409 w 1676534"/>
              <a:gd name="connsiteY119" fmla="*/ 1181100 h 1938337"/>
              <a:gd name="connsiteX120" fmla="*/ 1076459 w 1676534"/>
              <a:gd name="connsiteY120" fmla="*/ 1152525 h 1938337"/>
              <a:gd name="connsiteX121" fmla="*/ 1095509 w 1676534"/>
              <a:gd name="connsiteY121" fmla="*/ 1128712 h 1938337"/>
              <a:gd name="connsiteX122" fmla="*/ 1105034 w 1676534"/>
              <a:gd name="connsiteY122" fmla="*/ 1085850 h 1938337"/>
              <a:gd name="connsiteX123" fmla="*/ 1100272 w 1676534"/>
              <a:gd name="connsiteY123" fmla="*/ 1047750 h 1938337"/>
              <a:gd name="connsiteX124" fmla="*/ 1095509 w 1676534"/>
              <a:gd name="connsiteY124" fmla="*/ 1033462 h 1938337"/>
              <a:gd name="connsiteX125" fmla="*/ 1066934 w 1676534"/>
              <a:gd name="connsiteY125" fmla="*/ 1014412 h 1938337"/>
              <a:gd name="connsiteX126" fmla="*/ 1038359 w 1676534"/>
              <a:gd name="connsiteY126" fmla="*/ 995362 h 1938337"/>
              <a:gd name="connsiteX127" fmla="*/ 1019309 w 1676534"/>
              <a:gd name="connsiteY127" fmla="*/ 990600 h 1938337"/>
              <a:gd name="connsiteX128" fmla="*/ 1005022 w 1676534"/>
              <a:gd name="connsiteY128" fmla="*/ 981075 h 1938337"/>
              <a:gd name="connsiteX129" fmla="*/ 985972 w 1676534"/>
              <a:gd name="connsiteY129" fmla="*/ 962025 h 1938337"/>
              <a:gd name="connsiteX130" fmla="*/ 976447 w 1676534"/>
              <a:gd name="connsiteY130" fmla="*/ 976312 h 1938337"/>
              <a:gd name="connsiteX131" fmla="*/ 966922 w 1676534"/>
              <a:gd name="connsiteY131" fmla="*/ 1009650 h 1938337"/>
              <a:gd name="connsiteX132" fmla="*/ 962159 w 1676534"/>
              <a:gd name="connsiteY132" fmla="*/ 1033462 h 1938337"/>
              <a:gd name="connsiteX133" fmla="*/ 919297 w 1676534"/>
              <a:gd name="connsiteY133" fmla="*/ 1047750 h 1938337"/>
              <a:gd name="connsiteX134" fmla="*/ 909772 w 1676534"/>
              <a:gd name="connsiteY134" fmla="*/ 1062037 h 1938337"/>
              <a:gd name="connsiteX135" fmla="*/ 847859 w 1676534"/>
              <a:gd name="connsiteY135" fmla="*/ 1052512 h 1938337"/>
              <a:gd name="connsiteX136" fmla="*/ 838334 w 1676534"/>
              <a:gd name="connsiteY136" fmla="*/ 1085850 h 1938337"/>
              <a:gd name="connsiteX137" fmla="*/ 828809 w 1676534"/>
              <a:gd name="connsiteY137" fmla="*/ 1157287 h 1938337"/>
              <a:gd name="connsiteX138" fmla="*/ 824047 w 1676534"/>
              <a:gd name="connsiteY138" fmla="*/ 1362075 h 1938337"/>
              <a:gd name="connsiteX139" fmla="*/ 833572 w 1676534"/>
              <a:gd name="connsiteY139" fmla="*/ 1533525 h 1938337"/>
              <a:gd name="connsiteX140" fmla="*/ 843097 w 1676534"/>
              <a:gd name="connsiteY140" fmla="*/ 1566862 h 1938337"/>
              <a:gd name="connsiteX141" fmla="*/ 847859 w 1676534"/>
              <a:gd name="connsiteY141" fmla="*/ 1690687 h 1938337"/>
              <a:gd name="connsiteX142" fmla="*/ 843097 w 1676534"/>
              <a:gd name="connsiteY142" fmla="*/ 1704975 h 1938337"/>
              <a:gd name="connsiteX143" fmla="*/ 809759 w 1676534"/>
              <a:gd name="connsiteY143" fmla="*/ 1700212 h 1938337"/>
              <a:gd name="connsiteX144" fmla="*/ 795472 w 1676534"/>
              <a:gd name="connsiteY144" fmla="*/ 1695450 h 1938337"/>
              <a:gd name="connsiteX145" fmla="*/ 762134 w 1676534"/>
              <a:gd name="connsiteY145" fmla="*/ 1685925 h 1938337"/>
              <a:gd name="connsiteX146" fmla="*/ 747847 w 1676534"/>
              <a:gd name="connsiteY146" fmla="*/ 1676400 h 1938337"/>
              <a:gd name="connsiteX147" fmla="*/ 733559 w 1676534"/>
              <a:gd name="connsiteY147" fmla="*/ 1681162 h 1938337"/>
              <a:gd name="connsiteX148" fmla="*/ 714509 w 1676534"/>
              <a:gd name="connsiteY148" fmla="*/ 1685925 h 1938337"/>
              <a:gd name="connsiteX149" fmla="*/ 695459 w 1676534"/>
              <a:gd name="connsiteY149" fmla="*/ 1738312 h 1938337"/>
              <a:gd name="connsiteX150" fmla="*/ 690697 w 1676534"/>
              <a:gd name="connsiteY150" fmla="*/ 1890712 h 1938337"/>
              <a:gd name="connsiteX151" fmla="*/ 681172 w 1676534"/>
              <a:gd name="connsiteY151" fmla="*/ 1905000 h 1938337"/>
              <a:gd name="connsiteX152" fmla="*/ 666884 w 1676534"/>
              <a:gd name="connsiteY152" fmla="*/ 1919287 h 1938337"/>
              <a:gd name="connsiteX153" fmla="*/ 647834 w 1676534"/>
              <a:gd name="connsiteY153" fmla="*/ 1924050 h 1938337"/>
              <a:gd name="connsiteX154" fmla="*/ 633547 w 1676534"/>
              <a:gd name="connsiteY154" fmla="*/ 1928812 h 1938337"/>
              <a:gd name="connsiteX155" fmla="*/ 600209 w 1676534"/>
              <a:gd name="connsiteY155" fmla="*/ 1938337 h 1938337"/>
              <a:gd name="connsiteX156" fmla="*/ 566872 w 1676534"/>
              <a:gd name="connsiteY156" fmla="*/ 1933575 h 1938337"/>
              <a:gd name="connsiteX157" fmla="*/ 562109 w 1676534"/>
              <a:gd name="connsiteY157" fmla="*/ 1914525 h 1938337"/>
              <a:gd name="connsiteX158" fmla="*/ 566872 w 1676534"/>
              <a:gd name="connsiteY158" fmla="*/ 1871662 h 1938337"/>
              <a:gd name="connsiteX159" fmla="*/ 585922 w 1676534"/>
              <a:gd name="connsiteY159" fmla="*/ 1862137 h 1938337"/>
              <a:gd name="connsiteX160" fmla="*/ 600209 w 1676534"/>
              <a:gd name="connsiteY160" fmla="*/ 1852612 h 1938337"/>
              <a:gd name="connsiteX161" fmla="*/ 609734 w 1676534"/>
              <a:gd name="connsiteY161" fmla="*/ 1838325 h 1938337"/>
              <a:gd name="connsiteX162" fmla="*/ 624022 w 1676534"/>
              <a:gd name="connsiteY162" fmla="*/ 1828800 h 1938337"/>
              <a:gd name="connsiteX163" fmla="*/ 628784 w 1676534"/>
              <a:gd name="connsiteY163" fmla="*/ 1809750 h 1938337"/>
              <a:gd name="connsiteX164" fmla="*/ 633547 w 1676534"/>
              <a:gd name="connsiteY164" fmla="*/ 1795462 h 1938337"/>
              <a:gd name="connsiteX165" fmla="*/ 628784 w 1676534"/>
              <a:gd name="connsiteY165" fmla="*/ 1757362 h 1938337"/>
              <a:gd name="connsiteX166" fmla="*/ 614497 w 1676534"/>
              <a:gd name="connsiteY166" fmla="*/ 1752600 h 1938337"/>
              <a:gd name="connsiteX167" fmla="*/ 581159 w 1676534"/>
              <a:gd name="connsiteY167" fmla="*/ 1733550 h 1938337"/>
              <a:gd name="connsiteX168" fmla="*/ 533534 w 1676534"/>
              <a:gd name="connsiteY168" fmla="*/ 1738312 h 1938337"/>
              <a:gd name="connsiteX169" fmla="*/ 519247 w 1676534"/>
              <a:gd name="connsiteY169" fmla="*/ 1747837 h 1938337"/>
              <a:gd name="connsiteX170" fmla="*/ 504959 w 1676534"/>
              <a:gd name="connsiteY170" fmla="*/ 1752600 h 1938337"/>
              <a:gd name="connsiteX171" fmla="*/ 495434 w 1676534"/>
              <a:gd name="connsiteY171" fmla="*/ 1781175 h 1938337"/>
              <a:gd name="connsiteX172" fmla="*/ 466859 w 1676534"/>
              <a:gd name="connsiteY172" fmla="*/ 1800225 h 1938337"/>
              <a:gd name="connsiteX173" fmla="*/ 452572 w 1676534"/>
              <a:gd name="connsiteY173" fmla="*/ 1795462 h 1938337"/>
              <a:gd name="connsiteX174" fmla="*/ 433522 w 1676534"/>
              <a:gd name="connsiteY174" fmla="*/ 1790700 h 1938337"/>
              <a:gd name="connsiteX175" fmla="*/ 428759 w 1676534"/>
              <a:gd name="connsiteY175" fmla="*/ 1776412 h 1938337"/>
              <a:gd name="connsiteX176" fmla="*/ 419234 w 1676534"/>
              <a:gd name="connsiteY176" fmla="*/ 1762125 h 1938337"/>
              <a:gd name="connsiteX177" fmla="*/ 428759 w 1676534"/>
              <a:gd name="connsiteY177" fmla="*/ 1681162 h 1938337"/>
              <a:gd name="connsiteX178" fmla="*/ 438284 w 1676534"/>
              <a:gd name="connsiteY178" fmla="*/ 1666875 h 1938337"/>
              <a:gd name="connsiteX179" fmla="*/ 447809 w 1676534"/>
              <a:gd name="connsiteY179" fmla="*/ 1624012 h 1938337"/>
              <a:gd name="connsiteX180" fmla="*/ 452572 w 1676534"/>
              <a:gd name="connsiteY180" fmla="*/ 1576387 h 1938337"/>
              <a:gd name="connsiteX181" fmla="*/ 471622 w 1676534"/>
              <a:gd name="connsiteY181" fmla="*/ 1571625 h 1938337"/>
              <a:gd name="connsiteX182" fmla="*/ 638309 w 1676534"/>
              <a:gd name="connsiteY182" fmla="*/ 1571625 h 1938337"/>
              <a:gd name="connsiteX183" fmla="*/ 652597 w 1676534"/>
              <a:gd name="connsiteY183" fmla="*/ 1566862 h 1938337"/>
              <a:gd name="connsiteX184" fmla="*/ 657359 w 1676534"/>
              <a:gd name="connsiteY184" fmla="*/ 1547812 h 1938337"/>
              <a:gd name="connsiteX185" fmla="*/ 657359 w 1676534"/>
              <a:gd name="connsiteY185" fmla="*/ 1404937 h 1938337"/>
              <a:gd name="connsiteX186" fmla="*/ 643072 w 1676534"/>
              <a:gd name="connsiteY186" fmla="*/ 1400175 h 1938337"/>
              <a:gd name="connsiteX187" fmla="*/ 624022 w 1676534"/>
              <a:gd name="connsiteY187" fmla="*/ 1404937 h 1938337"/>
              <a:gd name="connsiteX188" fmla="*/ 528772 w 1676534"/>
              <a:gd name="connsiteY188" fmla="*/ 1395412 h 1938337"/>
              <a:gd name="connsiteX189" fmla="*/ 524009 w 1676534"/>
              <a:gd name="connsiteY189" fmla="*/ 1266825 h 1938337"/>
              <a:gd name="connsiteX190" fmla="*/ 495434 w 1676534"/>
              <a:gd name="connsiteY190" fmla="*/ 1257300 h 1938337"/>
              <a:gd name="connsiteX191" fmla="*/ 481147 w 1676534"/>
              <a:gd name="connsiteY191" fmla="*/ 1252537 h 1938337"/>
              <a:gd name="connsiteX192" fmla="*/ 457334 w 1676534"/>
              <a:gd name="connsiteY192" fmla="*/ 1223962 h 1938337"/>
              <a:gd name="connsiteX193" fmla="*/ 447809 w 1676534"/>
              <a:gd name="connsiteY193" fmla="*/ 1195387 h 1938337"/>
              <a:gd name="connsiteX194" fmla="*/ 447809 w 1676534"/>
              <a:gd name="connsiteY194" fmla="*/ 1123950 h 1938337"/>
              <a:gd name="connsiteX195" fmla="*/ 443047 w 1676534"/>
              <a:gd name="connsiteY195" fmla="*/ 1109662 h 1938337"/>
              <a:gd name="connsiteX196" fmla="*/ 428759 w 1676534"/>
              <a:gd name="connsiteY196" fmla="*/ 1104900 h 1938337"/>
              <a:gd name="connsiteX197" fmla="*/ 404947 w 1676534"/>
              <a:gd name="connsiteY197" fmla="*/ 1100137 h 1938337"/>
              <a:gd name="connsiteX198" fmla="*/ 409709 w 1676534"/>
              <a:gd name="connsiteY198" fmla="*/ 1052512 h 1938337"/>
              <a:gd name="connsiteX199" fmla="*/ 414472 w 1676534"/>
              <a:gd name="connsiteY199" fmla="*/ 1038225 h 1938337"/>
              <a:gd name="connsiteX200" fmla="*/ 452572 w 1676534"/>
              <a:gd name="connsiteY200" fmla="*/ 1028700 h 1938337"/>
              <a:gd name="connsiteX201" fmla="*/ 457334 w 1676534"/>
              <a:gd name="connsiteY201" fmla="*/ 1009650 h 1938337"/>
              <a:gd name="connsiteX202" fmla="*/ 438284 w 1676534"/>
              <a:gd name="connsiteY202" fmla="*/ 1004887 h 1938337"/>
              <a:gd name="connsiteX203" fmla="*/ 423997 w 1676534"/>
              <a:gd name="connsiteY203" fmla="*/ 1000125 h 1938337"/>
              <a:gd name="connsiteX204" fmla="*/ 404947 w 1676534"/>
              <a:gd name="connsiteY204" fmla="*/ 995362 h 1938337"/>
              <a:gd name="connsiteX205" fmla="*/ 371609 w 1676534"/>
              <a:gd name="connsiteY205" fmla="*/ 985837 h 1938337"/>
              <a:gd name="connsiteX206" fmla="*/ 357322 w 1676534"/>
              <a:gd name="connsiteY206" fmla="*/ 957262 h 1938337"/>
              <a:gd name="connsiteX207" fmla="*/ 376372 w 1676534"/>
              <a:gd name="connsiteY207" fmla="*/ 952500 h 1938337"/>
              <a:gd name="connsiteX208" fmla="*/ 447809 w 1676534"/>
              <a:gd name="connsiteY208" fmla="*/ 942975 h 1938337"/>
              <a:gd name="connsiteX209" fmla="*/ 633547 w 1676534"/>
              <a:gd name="connsiteY209" fmla="*/ 938212 h 1938337"/>
              <a:gd name="connsiteX210" fmla="*/ 662122 w 1676534"/>
              <a:gd name="connsiteY210" fmla="*/ 923925 h 1938337"/>
              <a:gd name="connsiteX211" fmla="*/ 681172 w 1676534"/>
              <a:gd name="connsiteY211" fmla="*/ 904875 h 1938337"/>
              <a:gd name="connsiteX212" fmla="*/ 690697 w 1676534"/>
              <a:gd name="connsiteY212" fmla="*/ 890587 h 1938337"/>
              <a:gd name="connsiteX213" fmla="*/ 695459 w 1676534"/>
              <a:gd name="connsiteY213" fmla="*/ 871537 h 1938337"/>
              <a:gd name="connsiteX214" fmla="*/ 709747 w 1676534"/>
              <a:gd name="connsiteY214" fmla="*/ 838200 h 1938337"/>
              <a:gd name="connsiteX215" fmla="*/ 714509 w 1676534"/>
              <a:gd name="connsiteY215" fmla="*/ 771525 h 1938337"/>
              <a:gd name="connsiteX216" fmla="*/ 695459 w 1676534"/>
              <a:gd name="connsiteY216" fmla="*/ 485775 h 1938337"/>
              <a:gd name="connsiteX217" fmla="*/ 681172 w 1676534"/>
              <a:gd name="connsiteY217" fmla="*/ 457200 h 1938337"/>
              <a:gd name="connsiteX218" fmla="*/ 666884 w 1676534"/>
              <a:gd name="connsiteY218" fmla="*/ 452437 h 1938337"/>
              <a:gd name="connsiteX219" fmla="*/ 552584 w 1676534"/>
              <a:gd name="connsiteY219" fmla="*/ 452437 h 1938337"/>
              <a:gd name="connsiteX220" fmla="*/ 538297 w 1676534"/>
              <a:gd name="connsiteY220" fmla="*/ 447675 h 1938337"/>
              <a:gd name="connsiteX221" fmla="*/ 524009 w 1676534"/>
              <a:gd name="connsiteY221" fmla="*/ 404812 h 1938337"/>
              <a:gd name="connsiteX222" fmla="*/ 519247 w 1676534"/>
              <a:gd name="connsiteY222" fmla="*/ 390525 h 1938337"/>
              <a:gd name="connsiteX223" fmla="*/ 514484 w 1676534"/>
              <a:gd name="connsiteY223" fmla="*/ 371475 h 1938337"/>
              <a:gd name="connsiteX224" fmla="*/ 514484 w 1676534"/>
              <a:gd name="connsiteY224" fmla="*/ 266700 h 1938337"/>
              <a:gd name="connsiteX225" fmla="*/ 500197 w 1676534"/>
              <a:gd name="connsiteY225" fmla="*/ 261937 h 1938337"/>
              <a:gd name="connsiteX226" fmla="*/ 466859 w 1676534"/>
              <a:gd name="connsiteY226" fmla="*/ 271462 h 1938337"/>
              <a:gd name="connsiteX227" fmla="*/ 447809 w 1676534"/>
              <a:gd name="connsiteY227" fmla="*/ 314325 h 1938337"/>
              <a:gd name="connsiteX228" fmla="*/ 433522 w 1676534"/>
              <a:gd name="connsiteY228" fmla="*/ 323850 h 1938337"/>
              <a:gd name="connsiteX229" fmla="*/ 428759 w 1676534"/>
              <a:gd name="connsiteY229" fmla="*/ 342900 h 1938337"/>
              <a:gd name="connsiteX230" fmla="*/ 423997 w 1676534"/>
              <a:gd name="connsiteY230" fmla="*/ 357187 h 1938337"/>
              <a:gd name="connsiteX231" fmla="*/ 404947 w 1676534"/>
              <a:gd name="connsiteY231" fmla="*/ 361950 h 1938337"/>
              <a:gd name="connsiteX232" fmla="*/ 347797 w 1676534"/>
              <a:gd name="connsiteY232" fmla="*/ 371475 h 1938337"/>
              <a:gd name="connsiteX233" fmla="*/ 319222 w 1676534"/>
              <a:gd name="connsiteY233" fmla="*/ 361950 h 1938337"/>
              <a:gd name="connsiteX234" fmla="*/ 304934 w 1676534"/>
              <a:gd name="connsiteY234" fmla="*/ 352425 h 1938337"/>
              <a:gd name="connsiteX235" fmla="*/ 290647 w 1676534"/>
              <a:gd name="connsiteY235" fmla="*/ 347662 h 1938337"/>
              <a:gd name="connsiteX236" fmla="*/ 271597 w 1676534"/>
              <a:gd name="connsiteY236" fmla="*/ 328612 h 1938337"/>
              <a:gd name="connsiteX237" fmla="*/ 262072 w 1676534"/>
              <a:gd name="connsiteY237" fmla="*/ 300037 h 1938337"/>
              <a:gd name="connsiteX238" fmla="*/ 257309 w 1676534"/>
              <a:gd name="connsiteY238" fmla="*/ 285750 h 1938337"/>
              <a:gd name="connsiteX239" fmla="*/ 252547 w 1676534"/>
              <a:gd name="connsiteY239" fmla="*/ 266700 h 1938337"/>
              <a:gd name="connsiteX240" fmla="*/ 247784 w 1676534"/>
              <a:gd name="connsiteY240" fmla="*/ 223837 h 1938337"/>
              <a:gd name="connsiteX241" fmla="*/ 223972 w 1676534"/>
              <a:gd name="connsiteY241" fmla="*/ 228600 h 1938337"/>
              <a:gd name="connsiteX242" fmla="*/ 214447 w 1676534"/>
              <a:gd name="connsiteY242" fmla="*/ 242887 h 1938337"/>
              <a:gd name="connsiteX243" fmla="*/ 200159 w 1676534"/>
              <a:gd name="connsiteY243" fmla="*/ 247650 h 1938337"/>
              <a:gd name="connsiteX244" fmla="*/ 185872 w 1676534"/>
              <a:gd name="connsiteY244" fmla="*/ 257175 h 1938337"/>
              <a:gd name="connsiteX245" fmla="*/ 147772 w 1676534"/>
              <a:gd name="connsiteY245" fmla="*/ 252412 h 1938337"/>
              <a:gd name="connsiteX246" fmla="*/ 114434 w 1676534"/>
              <a:gd name="connsiteY246" fmla="*/ 242887 h 1938337"/>
              <a:gd name="connsiteX247" fmla="*/ 100147 w 1676534"/>
              <a:gd name="connsiteY247" fmla="*/ 228600 h 1938337"/>
              <a:gd name="connsiteX248" fmla="*/ 71572 w 1676534"/>
              <a:gd name="connsiteY248" fmla="*/ 219075 h 1938337"/>
              <a:gd name="connsiteX249" fmla="*/ 62047 w 1676534"/>
              <a:gd name="connsiteY249" fmla="*/ 142875 h 1938337"/>
              <a:gd name="connsiteX250" fmla="*/ 57284 w 1676534"/>
              <a:gd name="connsiteY250" fmla="*/ 128587 h 1938337"/>
              <a:gd name="connsiteX251" fmla="*/ 38234 w 1676534"/>
              <a:gd name="connsiteY251" fmla="*/ 119062 h 1938337"/>
              <a:gd name="connsiteX252" fmla="*/ 33472 w 1676534"/>
              <a:gd name="connsiteY252" fmla="*/ 100012 h 1938337"/>
              <a:gd name="connsiteX253" fmla="*/ 19184 w 1676534"/>
              <a:gd name="connsiteY253" fmla="*/ 95250 h 1938337"/>
              <a:gd name="connsiteX254" fmla="*/ 4897 w 1676534"/>
              <a:gd name="connsiteY254" fmla="*/ 85725 h 1938337"/>
              <a:gd name="connsiteX255" fmla="*/ 134 w 1676534"/>
              <a:gd name="connsiteY255" fmla="*/ 66675 h 1938337"/>
              <a:gd name="connsiteX256" fmla="*/ 9659 w 1676534"/>
              <a:gd name="connsiteY256" fmla="*/ 52387 h 1938337"/>
              <a:gd name="connsiteX257" fmla="*/ 23947 w 1676534"/>
              <a:gd name="connsiteY257" fmla="*/ 42862 h 1938337"/>
              <a:gd name="connsiteX258" fmla="*/ 76334 w 1676534"/>
              <a:gd name="connsiteY258" fmla="*/ 28575 h 1938337"/>
              <a:gd name="connsiteX259" fmla="*/ 343034 w 1676534"/>
              <a:gd name="connsiteY259" fmla="*/ 33337 h 1938337"/>
              <a:gd name="connsiteX260" fmla="*/ 357322 w 1676534"/>
              <a:gd name="connsiteY260" fmla="*/ 19050 h 1938337"/>
              <a:gd name="connsiteX261" fmla="*/ 395422 w 1676534"/>
              <a:gd name="connsiteY261" fmla="*/ 0 h 1938337"/>
              <a:gd name="connsiteX262" fmla="*/ 485909 w 1676534"/>
              <a:gd name="connsiteY262" fmla="*/ 4762 h 1938337"/>
              <a:gd name="connsiteX263" fmla="*/ 500197 w 1676534"/>
              <a:gd name="connsiteY263" fmla="*/ 9525 h 1938337"/>
              <a:gd name="connsiteX264" fmla="*/ 514484 w 1676534"/>
              <a:gd name="connsiteY264" fmla="*/ 19050 h 1938337"/>
              <a:gd name="connsiteX265" fmla="*/ 528772 w 1676534"/>
              <a:gd name="connsiteY265" fmla="*/ 47625 h 1938337"/>
              <a:gd name="connsiteX266" fmla="*/ 547822 w 1676534"/>
              <a:gd name="connsiteY266" fmla="*/ 42862 h 1938337"/>
              <a:gd name="connsiteX267" fmla="*/ 566872 w 1676534"/>
              <a:gd name="connsiteY267" fmla="*/ 23812 h 1938337"/>
              <a:gd name="connsiteX268" fmla="*/ 581159 w 1676534"/>
              <a:gd name="connsiteY268" fmla="*/ 38100 h 1938337"/>
              <a:gd name="connsiteX269" fmla="*/ 595447 w 1676534"/>
              <a:gd name="connsiteY269" fmla="*/ 42862 h 1938337"/>
              <a:gd name="connsiteX270" fmla="*/ 614497 w 1676534"/>
              <a:gd name="connsiteY270" fmla="*/ 52387 h 1938337"/>
              <a:gd name="connsiteX271" fmla="*/ 619259 w 1676534"/>
              <a:gd name="connsiteY271" fmla="*/ 66675 h 1938337"/>
              <a:gd name="connsiteX272" fmla="*/ 647834 w 1676534"/>
              <a:gd name="connsiteY272" fmla="*/ 85725 h 1938337"/>
              <a:gd name="connsiteX273" fmla="*/ 657359 w 1676534"/>
              <a:gd name="connsiteY273" fmla="*/ 100012 h 1938337"/>
              <a:gd name="connsiteX274" fmla="*/ 700222 w 1676534"/>
              <a:gd name="connsiteY274" fmla="*/ 119062 h 1938337"/>
              <a:gd name="connsiteX275" fmla="*/ 771659 w 1676534"/>
              <a:gd name="connsiteY275" fmla="*/ 133350 h 1938337"/>
              <a:gd name="connsiteX276" fmla="*/ 800234 w 1676534"/>
              <a:gd name="connsiteY276" fmla="*/ 142875 h 1938337"/>
              <a:gd name="connsiteX277" fmla="*/ 862147 w 1676534"/>
              <a:gd name="connsiteY277" fmla="*/ 147637 h 1938337"/>
              <a:gd name="connsiteX278" fmla="*/ 914534 w 1676534"/>
              <a:gd name="connsiteY278" fmla="*/ 166687 h 1938337"/>
              <a:gd name="connsiteX279" fmla="*/ 924059 w 1676534"/>
              <a:gd name="connsiteY279" fmla="*/ 180975 h 1938337"/>
              <a:gd name="connsiteX280" fmla="*/ 919297 w 1676534"/>
              <a:gd name="connsiteY280" fmla="*/ 200025 h 1938337"/>
              <a:gd name="connsiteX281" fmla="*/ 900247 w 1676534"/>
              <a:gd name="connsiteY281" fmla="*/ 161925 h 193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</a:cxnLst>
            <a:rect l="l" t="t" r="r" b="b"/>
            <a:pathLst>
              <a:path w="1676534" h="1938337">
                <a:moveTo>
                  <a:pt x="900247" y="161925"/>
                </a:moveTo>
                <a:cubicBezTo>
                  <a:pt x="897072" y="164306"/>
                  <a:pt x="910719" y="199651"/>
                  <a:pt x="900247" y="214312"/>
                </a:cubicBezTo>
                <a:cubicBezTo>
                  <a:pt x="896443" y="219638"/>
                  <a:pt x="887732" y="218712"/>
                  <a:pt x="881197" y="219075"/>
                </a:cubicBezTo>
                <a:cubicBezTo>
                  <a:pt x="830450" y="221894"/>
                  <a:pt x="779597" y="222250"/>
                  <a:pt x="728797" y="223837"/>
                </a:cubicBezTo>
                <a:cubicBezTo>
                  <a:pt x="725622" y="233362"/>
                  <a:pt x="717622" y="242508"/>
                  <a:pt x="719272" y="252412"/>
                </a:cubicBezTo>
                <a:cubicBezTo>
                  <a:pt x="720859" y="261937"/>
                  <a:pt x="720981" y="271826"/>
                  <a:pt x="724034" y="280987"/>
                </a:cubicBezTo>
                <a:cubicBezTo>
                  <a:pt x="727844" y="292418"/>
                  <a:pt x="737686" y="299720"/>
                  <a:pt x="747847" y="304800"/>
                </a:cubicBezTo>
                <a:cubicBezTo>
                  <a:pt x="763558" y="312655"/>
                  <a:pt x="784479" y="311371"/>
                  <a:pt x="800234" y="314325"/>
                </a:cubicBezTo>
                <a:cubicBezTo>
                  <a:pt x="813101" y="316738"/>
                  <a:pt x="825634" y="320675"/>
                  <a:pt x="838334" y="323850"/>
                </a:cubicBezTo>
                <a:lnTo>
                  <a:pt x="857384" y="328612"/>
                </a:lnTo>
                <a:cubicBezTo>
                  <a:pt x="862147" y="331787"/>
                  <a:pt x="865959" y="337780"/>
                  <a:pt x="871672" y="338137"/>
                </a:cubicBezTo>
                <a:cubicBezTo>
                  <a:pt x="892330" y="339428"/>
                  <a:pt x="913201" y="336972"/>
                  <a:pt x="933584" y="333375"/>
                </a:cubicBezTo>
                <a:cubicBezTo>
                  <a:pt x="954386" y="329704"/>
                  <a:pt x="951667" y="320458"/>
                  <a:pt x="966922" y="309562"/>
                </a:cubicBezTo>
                <a:cubicBezTo>
                  <a:pt x="972699" y="305435"/>
                  <a:pt x="979808" y="303559"/>
                  <a:pt x="985972" y="300037"/>
                </a:cubicBezTo>
                <a:cubicBezTo>
                  <a:pt x="1011552" y="285420"/>
                  <a:pt x="988020" y="293572"/>
                  <a:pt x="1019309" y="285750"/>
                </a:cubicBezTo>
                <a:cubicBezTo>
                  <a:pt x="1024072" y="282575"/>
                  <a:pt x="1029550" y="280272"/>
                  <a:pt x="1033597" y="276225"/>
                </a:cubicBezTo>
                <a:cubicBezTo>
                  <a:pt x="1037644" y="272178"/>
                  <a:pt x="1038652" y="265513"/>
                  <a:pt x="1043122" y="261937"/>
                </a:cubicBezTo>
                <a:cubicBezTo>
                  <a:pt x="1047042" y="258801"/>
                  <a:pt x="1052647" y="258762"/>
                  <a:pt x="1057409" y="257175"/>
                </a:cubicBezTo>
                <a:cubicBezTo>
                  <a:pt x="1107797" y="269771"/>
                  <a:pt x="1048464" y="252670"/>
                  <a:pt x="1090747" y="271462"/>
                </a:cubicBezTo>
                <a:cubicBezTo>
                  <a:pt x="1099922" y="275540"/>
                  <a:pt x="1119322" y="280987"/>
                  <a:pt x="1119322" y="280987"/>
                </a:cubicBezTo>
                <a:cubicBezTo>
                  <a:pt x="1130657" y="314992"/>
                  <a:pt x="1123278" y="301208"/>
                  <a:pt x="1138372" y="323850"/>
                </a:cubicBezTo>
                <a:cubicBezTo>
                  <a:pt x="1141240" y="332454"/>
                  <a:pt x="1149099" y="356966"/>
                  <a:pt x="1152659" y="361950"/>
                </a:cubicBezTo>
                <a:cubicBezTo>
                  <a:pt x="1159809" y="371960"/>
                  <a:pt x="1175784" y="373684"/>
                  <a:pt x="1185997" y="376237"/>
                </a:cubicBezTo>
                <a:cubicBezTo>
                  <a:pt x="1190759" y="379412"/>
                  <a:pt x="1195023" y="383507"/>
                  <a:pt x="1200284" y="385762"/>
                </a:cubicBezTo>
                <a:cubicBezTo>
                  <a:pt x="1206300" y="388340"/>
                  <a:pt x="1213040" y="388727"/>
                  <a:pt x="1219334" y="390525"/>
                </a:cubicBezTo>
                <a:cubicBezTo>
                  <a:pt x="1224161" y="391904"/>
                  <a:pt x="1229008" y="393310"/>
                  <a:pt x="1233622" y="395287"/>
                </a:cubicBezTo>
                <a:cubicBezTo>
                  <a:pt x="1268132" y="410076"/>
                  <a:pt x="1236339" y="401545"/>
                  <a:pt x="1276484" y="409575"/>
                </a:cubicBezTo>
                <a:cubicBezTo>
                  <a:pt x="1274897" y="419100"/>
                  <a:pt x="1280836" y="434960"/>
                  <a:pt x="1271722" y="438150"/>
                </a:cubicBezTo>
                <a:cubicBezTo>
                  <a:pt x="1150643" y="480527"/>
                  <a:pt x="1202702" y="410709"/>
                  <a:pt x="1171709" y="457200"/>
                </a:cubicBezTo>
                <a:cubicBezTo>
                  <a:pt x="1173297" y="477837"/>
                  <a:pt x="1171139" y="499113"/>
                  <a:pt x="1176472" y="519112"/>
                </a:cubicBezTo>
                <a:cubicBezTo>
                  <a:pt x="1177947" y="524642"/>
                  <a:pt x="1185042" y="528351"/>
                  <a:pt x="1190759" y="528637"/>
                </a:cubicBezTo>
                <a:lnTo>
                  <a:pt x="1271722" y="523875"/>
                </a:lnTo>
                <a:cubicBezTo>
                  <a:pt x="1303486" y="513285"/>
                  <a:pt x="1267269" y="528371"/>
                  <a:pt x="1300297" y="500062"/>
                </a:cubicBezTo>
                <a:cubicBezTo>
                  <a:pt x="1305687" y="495442"/>
                  <a:pt x="1313183" y="494059"/>
                  <a:pt x="1319347" y="490537"/>
                </a:cubicBezTo>
                <a:cubicBezTo>
                  <a:pt x="1324317" y="487697"/>
                  <a:pt x="1328515" y="483572"/>
                  <a:pt x="1333634" y="481012"/>
                </a:cubicBezTo>
                <a:cubicBezTo>
                  <a:pt x="1338124" y="478767"/>
                  <a:pt x="1343308" y="478227"/>
                  <a:pt x="1347922" y="476250"/>
                </a:cubicBezTo>
                <a:cubicBezTo>
                  <a:pt x="1354448" y="473453"/>
                  <a:pt x="1360084" y="468447"/>
                  <a:pt x="1366972" y="466725"/>
                </a:cubicBezTo>
                <a:cubicBezTo>
                  <a:pt x="1379389" y="463621"/>
                  <a:pt x="1392447" y="464066"/>
                  <a:pt x="1405072" y="461962"/>
                </a:cubicBezTo>
                <a:cubicBezTo>
                  <a:pt x="1411528" y="460886"/>
                  <a:pt x="1417772" y="458787"/>
                  <a:pt x="1424122" y="457200"/>
                </a:cubicBezTo>
                <a:cubicBezTo>
                  <a:pt x="1427372" y="447447"/>
                  <a:pt x="1429886" y="435727"/>
                  <a:pt x="1438409" y="428625"/>
                </a:cubicBezTo>
                <a:cubicBezTo>
                  <a:pt x="1446255" y="422087"/>
                  <a:pt x="1461822" y="417646"/>
                  <a:pt x="1471747" y="414337"/>
                </a:cubicBezTo>
                <a:cubicBezTo>
                  <a:pt x="1474922" y="409575"/>
                  <a:pt x="1475842" y="401860"/>
                  <a:pt x="1481272" y="400050"/>
                </a:cubicBezTo>
                <a:cubicBezTo>
                  <a:pt x="1500392" y="393677"/>
                  <a:pt x="1501935" y="408077"/>
                  <a:pt x="1505084" y="419100"/>
                </a:cubicBezTo>
                <a:cubicBezTo>
                  <a:pt x="1506882" y="425394"/>
                  <a:pt x="1508259" y="431800"/>
                  <a:pt x="1509847" y="438150"/>
                </a:cubicBezTo>
                <a:cubicBezTo>
                  <a:pt x="1508259" y="442912"/>
                  <a:pt x="1506173" y="447537"/>
                  <a:pt x="1505084" y="452437"/>
                </a:cubicBezTo>
                <a:cubicBezTo>
                  <a:pt x="1502156" y="465612"/>
                  <a:pt x="1501993" y="482432"/>
                  <a:pt x="1495559" y="495300"/>
                </a:cubicBezTo>
                <a:cubicBezTo>
                  <a:pt x="1492999" y="500419"/>
                  <a:pt x="1489209" y="504825"/>
                  <a:pt x="1486034" y="509587"/>
                </a:cubicBezTo>
                <a:cubicBezTo>
                  <a:pt x="1493916" y="533232"/>
                  <a:pt x="1489174" y="538499"/>
                  <a:pt x="1509847" y="547687"/>
                </a:cubicBezTo>
                <a:cubicBezTo>
                  <a:pt x="1519022" y="551765"/>
                  <a:pt x="1538422" y="557212"/>
                  <a:pt x="1538422" y="557212"/>
                </a:cubicBezTo>
                <a:cubicBezTo>
                  <a:pt x="1565720" y="598161"/>
                  <a:pt x="1529371" y="549971"/>
                  <a:pt x="1562234" y="576262"/>
                </a:cubicBezTo>
                <a:cubicBezTo>
                  <a:pt x="1584536" y="594104"/>
                  <a:pt x="1561185" y="585666"/>
                  <a:pt x="1576522" y="604837"/>
                </a:cubicBezTo>
                <a:cubicBezTo>
                  <a:pt x="1580098" y="609306"/>
                  <a:pt x="1586047" y="611187"/>
                  <a:pt x="1590809" y="614362"/>
                </a:cubicBezTo>
                <a:cubicBezTo>
                  <a:pt x="1596675" y="631958"/>
                  <a:pt x="1600334" y="640095"/>
                  <a:pt x="1600334" y="661987"/>
                </a:cubicBezTo>
                <a:cubicBezTo>
                  <a:pt x="1600334" y="668532"/>
                  <a:pt x="1600200" y="676409"/>
                  <a:pt x="1595572" y="681037"/>
                </a:cubicBezTo>
                <a:cubicBezTo>
                  <a:pt x="1590944" y="685665"/>
                  <a:pt x="1582816" y="684002"/>
                  <a:pt x="1576522" y="685800"/>
                </a:cubicBezTo>
                <a:cubicBezTo>
                  <a:pt x="1543700" y="695178"/>
                  <a:pt x="1585215" y="686731"/>
                  <a:pt x="1533659" y="695325"/>
                </a:cubicBezTo>
                <a:cubicBezTo>
                  <a:pt x="1527309" y="698500"/>
                  <a:pt x="1521201" y="702213"/>
                  <a:pt x="1514609" y="704850"/>
                </a:cubicBezTo>
                <a:cubicBezTo>
                  <a:pt x="1505287" y="708579"/>
                  <a:pt x="1494388" y="708806"/>
                  <a:pt x="1486034" y="714375"/>
                </a:cubicBezTo>
                <a:cubicBezTo>
                  <a:pt x="1465840" y="727838"/>
                  <a:pt x="1476866" y="721340"/>
                  <a:pt x="1452697" y="733425"/>
                </a:cubicBezTo>
                <a:cubicBezTo>
                  <a:pt x="1449522" y="738187"/>
                  <a:pt x="1447219" y="743665"/>
                  <a:pt x="1443172" y="747712"/>
                </a:cubicBezTo>
                <a:cubicBezTo>
                  <a:pt x="1439124" y="751759"/>
                  <a:pt x="1432548" y="752840"/>
                  <a:pt x="1428884" y="757237"/>
                </a:cubicBezTo>
                <a:cubicBezTo>
                  <a:pt x="1424339" y="762691"/>
                  <a:pt x="1424379" y="771267"/>
                  <a:pt x="1419359" y="776287"/>
                </a:cubicBezTo>
                <a:cubicBezTo>
                  <a:pt x="1415809" y="779837"/>
                  <a:pt x="1409686" y="779072"/>
                  <a:pt x="1405072" y="781050"/>
                </a:cubicBezTo>
                <a:cubicBezTo>
                  <a:pt x="1363895" y="798698"/>
                  <a:pt x="1405229" y="784174"/>
                  <a:pt x="1371734" y="795337"/>
                </a:cubicBezTo>
                <a:cubicBezTo>
                  <a:pt x="1370147" y="800100"/>
                  <a:pt x="1366147" y="804673"/>
                  <a:pt x="1366972" y="809625"/>
                </a:cubicBezTo>
                <a:cubicBezTo>
                  <a:pt x="1371080" y="834270"/>
                  <a:pt x="1389027" y="820933"/>
                  <a:pt x="1405072" y="819150"/>
                </a:cubicBezTo>
                <a:cubicBezTo>
                  <a:pt x="1424071" y="817039"/>
                  <a:pt x="1443172" y="815975"/>
                  <a:pt x="1462222" y="814387"/>
                </a:cubicBezTo>
                <a:cubicBezTo>
                  <a:pt x="1471633" y="817524"/>
                  <a:pt x="1484083" y="820283"/>
                  <a:pt x="1490797" y="828675"/>
                </a:cubicBezTo>
                <a:cubicBezTo>
                  <a:pt x="1493933" y="832595"/>
                  <a:pt x="1492423" y="839042"/>
                  <a:pt x="1495559" y="842962"/>
                </a:cubicBezTo>
                <a:cubicBezTo>
                  <a:pt x="1500060" y="848588"/>
                  <a:pt x="1516664" y="856539"/>
                  <a:pt x="1524134" y="857250"/>
                </a:cubicBezTo>
                <a:cubicBezTo>
                  <a:pt x="1552624" y="859963"/>
                  <a:pt x="1581284" y="860425"/>
                  <a:pt x="1609859" y="862012"/>
                </a:cubicBezTo>
                <a:cubicBezTo>
                  <a:pt x="1614622" y="863600"/>
                  <a:pt x="1622282" y="862114"/>
                  <a:pt x="1624147" y="866775"/>
                </a:cubicBezTo>
                <a:cubicBezTo>
                  <a:pt x="1629486" y="880122"/>
                  <a:pt x="1626546" y="895457"/>
                  <a:pt x="1628909" y="909637"/>
                </a:cubicBezTo>
                <a:cubicBezTo>
                  <a:pt x="1629734" y="914589"/>
                  <a:pt x="1630122" y="920375"/>
                  <a:pt x="1633672" y="923925"/>
                </a:cubicBezTo>
                <a:cubicBezTo>
                  <a:pt x="1637222" y="927475"/>
                  <a:pt x="1643197" y="927100"/>
                  <a:pt x="1647959" y="928687"/>
                </a:cubicBezTo>
                <a:cubicBezTo>
                  <a:pt x="1656540" y="937268"/>
                  <a:pt x="1666800" y="945660"/>
                  <a:pt x="1671772" y="957262"/>
                </a:cubicBezTo>
                <a:cubicBezTo>
                  <a:pt x="1674350" y="963278"/>
                  <a:pt x="1674947" y="969962"/>
                  <a:pt x="1676534" y="976312"/>
                </a:cubicBezTo>
                <a:cubicBezTo>
                  <a:pt x="1673688" y="984852"/>
                  <a:pt x="1668133" y="1003764"/>
                  <a:pt x="1662247" y="1009650"/>
                </a:cubicBezTo>
                <a:cubicBezTo>
                  <a:pt x="1658697" y="1013200"/>
                  <a:pt x="1652722" y="1012825"/>
                  <a:pt x="1647959" y="1014412"/>
                </a:cubicBezTo>
                <a:lnTo>
                  <a:pt x="1628909" y="1042987"/>
                </a:lnTo>
                <a:lnTo>
                  <a:pt x="1619384" y="1057275"/>
                </a:lnTo>
                <a:cubicBezTo>
                  <a:pt x="1605715" y="1111958"/>
                  <a:pt x="1624828" y="1044575"/>
                  <a:pt x="1605097" y="1090612"/>
                </a:cubicBezTo>
                <a:cubicBezTo>
                  <a:pt x="1602519" y="1096628"/>
                  <a:pt x="1603581" y="1103979"/>
                  <a:pt x="1600334" y="1109662"/>
                </a:cubicBezTo>
                <a:cubicBezTo>
                  <a:pt x="1594691" y="1119537"/>
                  <a:pt x="1580865" y="1127405"/>
                  <a:pt x="1571759" y="1133475"/>
                </a:cubicBezTo>
                <a:cubicBezTo>
                  <a:pt x="1568584" y="1138237"/>
                  <a:pt x="1567204" y="1144922"/>
                  <a:pt x="1562234" y="1147762"/>
                </a:cubicBezTo>
                <a:cubicBezTo>
                  <a:pt x="1555206" y="1151778"/>
                  <a:pt x="1546324" y="1150769"/>
                  <a:pt x="1538422" y="1152525"/>
                </a:cubicBezTo>
                <a:cubicBezTo>
                  <a:pt x="1532032" y="1153945"/>
                  <a:pt x="1525722" y="1155700"/>
                  <a:pt x="1519372" y="1157287"/>
                </a:cubicBezTo>
                <a:cubicBezTo>
                  <a:pt x="1508259" y="1155700"/>
                  <a:pt x="1497041" y="1154726"/>
                  <a:pt x="1486034" y="1152525"/>
                </a:cubicBezTo>
                <a:cubicBezTo>
                  <a:pt x="1481111" y="1151540"/>
                  <a:pt x="1475297" y="1151312"/>
                  <a:pt x="1471747" y="1147762"/>
                </a:cubicBezTo>
                <a:cubicBezTo>
                  <a:pt x="1463652" y="1139667"/>
                  <a:pt x="1452697" y="1119187"/>
                  <a:pt x="1452697" y="1119187"/>
                </a:cubicBezTo>
                <a:cubicBezTo>
                  <a:pt x="1457162" y="1101323"/>
                  <a:pt x="1462427" y="1091022"/>
                  <a:pt x="1452697" y="1071562"/>
                </a:cubicBezTo>
                <a:cubicBezTo>
                  <a:pt x="1450137" y="1066442"/>
                  <a:pt x="1443172" y="1065212"/>
                  <a:pt x="1438409" y="1062037"/>
                </a:cubicBezTo>
                <a:cubicBezTo>
                  <a:pt x="1435234" y="1057275"/>
                  <a:pt x="1432931" y="1051797"/>
                  <a:pt x="1428884" y="1047750"/>
                </a:cubicBezTo>
                <a:cubicBezTo>
                  <a:pt x="1424837" y="1043703"/>
                  <a:pt x="1418173" y="1042694"/>
                  <a:pt x="1414597" y="1038225"/>
                </a:cubicBezTo>
                <a:cubicBezTo>
                  <a:pt x="1391832" y="1009768"/>
                  <a:pt x="1434362" y="1038940"/>
                  <a:pt x="1400309" y="1004887"/>
                </a:cubicBezTo>
                <a:cubicBezTo>
                  <a:pt x="1396759" y="1001337"/>
                  <a:pt x="1390784" y="1001712"/>
                  <a:pt x="1386022" y="1000125"/>
                </a:cubicBezTo>
                <a:cubicBezTo>
                  <a:pt x="1381259" y="995362"/>
                  <a:pt x="1378309" y="987298"/>
                  <a:pt x="1371734" y="985837"/>
                </a:cubicBezTo>
                <a:cubicBezTo>
                  <a:pt x="1349762" y="980954"/>
                  <a:pt x="1343933" y="991518"/>
                  <a:pt x="1328872" y="1000125"/>
                </a:cubicBezTo>
                <a:cubicBezTo>
                  <a:pt x="1322708" y="1003647"/>
                  <a:pt x="1316172" y="1006475"/>
                  <a:pt x="1309822" y="1009650"/>
                </a:cubicBezTo>
                <a:cubicBezTo>
                  <a:pt x="1306647" y="1014412"/>
                  <a:pt x="1302552" y="1018676"/>
                  <a:pt x="1300297" y="1023937"/>
                </a:cubicBezTo>
                <a:cubicBezTo>
                  <a:pt x="1297719" y="1029953"/>
                  <a:pt x="1295534" y="1036442"/>
                  <a:pt x="1295534" y="1042987"/>
                </a:cubicBezTo>
                <a:cubicBezTo>
                  <a:pt x="1295534" y="1049994"/>
                  <a:pt x="1307963" y="1072606"/>
                  <a:pt x="1309822" y="1076325"/>
                </a:cubicBezTo>
                <a:cubicBezTo>
                  <a:pt x="1304721" y="1132429"/>
                  <a:pt x="1322071" y="1134156"/>
                  <a:pt x="1281247" y="1123950"/>
                </a:cubicBezTo>
                <a:cubicBezTo>
                  <a:pt x="1276377" y="1122732"/>
                  <a:pt x="1271722" y="1120775"/>
                  <a:pt x="1266959" y="1119187"/>
                </a:cubicBezTo>
                <a:cubicBezTo>
                  <a:pt x="1252672" y="1120775"/>
                  <a:pt x="1238328" y="1121917"/>
                  <a:pt x="1224097" y="1123950"/>
                </a:cubicBezTo>
                <a:cubicBezTo>
                  <a:pt x="1209978" y="1125967"/>
                  <a:pt x="1195109" y="1130006"/>
                  <a:pt x="1181234" y="1133475"/>
                </a:cubicBezTo>
                <a:cubicBezTo>
                  <a:pt x="1179647" y="1138237"/>
                  <a:pt x="1175647" y="1142810"/>
                  <a:pt x="1176472" y="1147762"/>
                </a:cubicBezTo>
                <a:cubicBezTo>
                  <a:pt x="1177413" y="1153408"/>
                  <a:pt x="1183437" y="1156930"/>
                  <a:pt x="1185997" y="1162050"/>
                </a:cubicBezTo>
                <a:cubicBezTo>
                  <a:pt x="1188242" y="1166540"/>
                  <a:pt x="1187623" y="1172417"/>
                  <a:pt x="1190759" y="1176337"/>
                </a:cubicBezTo>
                <a:cubicBezTo>
                  <a:pt x="1197473" y="1184729"/>
                  <a:pt x="1209923" y="1187488"/>
                  <a:pt x="1219334" y="1190625"/>
                </a:cubicBezTo>
                <a:cubicBezTo>
                  <a:pt x="1222509" y="1196975"/>
                  <a:pt x="1225337" y="1203511"/>
                  <a:pt x="1228859" y="1209675"/>
                </a:cubicBezTo>
                <a:cubicBezTo>
                  <a:pt x="1231699" y="1214645"/>
                  <a:pt x="1237674" y="1218283"/>
                  <a:pt x="1238384" y="1223962"/>
                </a:cubicBezTo>
                <a:cubicBezTo>
                  <a:pt x="1239388" y="1231994"/>
                  <a:pt x="1238804" y="1241556"/>
                  <a:pt x="1233622" y="1247775"/>
                </a:cubicBezTo>
                <a:cubicBezTo>
                  <a:pt x="1229432" y="1252803"/>
                  <a:pt x="1220866" y="1250739"/>
                  <a:pt x="1214572" y="1252537"/>
                </a:cubicBezTo>
                <a:cubicBezTo>
                  <a:pt x="1174516" y="1263981"/>
                  <a:pt x="1234352" y="1254461"/>
                  <a:pt x="1143134" y="1262062"/>
                </a:cubicBezTo>
                <a:cubicBezTo>
                  <a:pt x="1135197" y="1263650"/>
                  <a:pt x="1126901" y="1263983"/>
                  <a:pt x="1119322" y="1266825"/>
                </a:cubicBezTo>
                <a:cubicBezTo>
                  <a:pt x="1113963" y="1268835"/>
                  <a:pt x="1110743" y="1275942"/>
                  <a:pt x="1105034" y="1276350"/>
                </a:cubicBezTo>
                <a:cubicBezTo>
                  <a:pt x="1087544" y="1277599"/>
                  <a:pt x="1070109" y="1273175"/>
                  <a:pt x="1052647" y="1271587"/>
                </a:cubicBezTo>
                <a:cubicBezTo>
                  <a:pt x="1047884" y="1268412"/>
                  <a:pt x="1039028" y="1267747"/>
                  <a:pt x="1038359" y="1262062"/>
                </a:cubicBezTo>
                <a:cubicBezTo>
                  <a:pt x="1030317" y="1193705"/>
                  <a:pt x="1026428" y="1201755"/>
                  <a:pt x="1057409" y="1181100"/>
                </a:cubicBezTo>
                <a:cubicBezTo>
                  <a:pt x="1068734" y="1147126"/>
                  <a:pt x="1052676" y="1188200"/>
                  <a:pt x="1076459" y="1152525"/>
                </a:cubicBezTo>
                <a:cubicBezTo>
                  <a:pt x="1094862" y="1124920"/>
                  <a:pt x="1063557" y="1150014"/>
                  <a:pt x="1095509" y="1128712"/>
                </a:cubicBezTo>
                <a:cubicBezTo>
                  <a:pt x="1100421" y="1113977"/>
                  <a:pt x="1105034" y="1102617"/>
                  <a:pt x="1105034" y="1085850"/>
                </a:cubicBezTo>
                <a:cubicBezTo>
                  <a:pt x="1105034" y="1073051"/>
                  <a:pt x="1102562" y="1060342"/>
                  <a:pt x="1100272" y="1047750"/>
                </a:cubicBezTo>
                <a:cubicBezTo>
                  <a:pt x="1099374" y="1042811"/>
                  <a:pt x="1099059" y="1037012"/>
                  <a:pt x="1095509" y="1033462"/>
                </a:cubicBezTo>
                <a:cubicBezTo>
                  <a:pt x="1087414" y="1025367"/>
                  <a:pt x="1076459" y="1020762"/>
                  <a:pt x="1066934" y="1014412"/>
                </a:cubicBezTo>
                <a:cubicBezTo>
                  <a:pt x="1066932" y="1014411"/>
                  <a:pt x="1038361" y="995363"/>
                  <a:pt x="1038359" y="995362"/>
                </a:cubicBezTo>
                <a:lnTo>
                  <a:pt x="1019309" y="990600"/>
                </a:lnTo>
                <a:cubicBezTo>
                  <a:pt x="1014547" y="987425"/>
                  <a:pt x="1008598" y="985544"/>
                  <a:pt x="1005022" y="981075"/>
                </a:cubicBezTo>
                <a:cubicBezTo>
                  <a:pt x="986550" y="957985"/>
                  <a:pt x="1017142" y="972414"/>
                  <a:pt x="985972" y="962025"/>
                </a:cubicBezTo>
                <a:cubicBezTo>
                  <a:pt x="982797" y="966787"/>
                  <a:pt x="979007" y="971193"/>
                  <a:pt x="976447" y="976312"/>
                </a:cubicBezTo>
                <a:cubicBezTo>
                  <a:pt x="973263" y="982679"/>
                  <a:pt x="968144" y="1004152"/>
                  <a:pt x="966922" y="1009650"/>
                </a:cubicBezTo>
                <a:cubicBezTo>
                  <a:pt x="965166" y="1017552"/>
                  <a:pt x="967427" y="1027316"/>
                  <a:pt x="962159" y="1033462"/>
                </a:cubicBezTo>
                <a:cubicBezTo>
                  <a:pt x="957268" y="1039168"/>
                  <a:pt x="927500" y="1045699"/>
                  <a:pt x="919297" y="1047750"/>
                </a:cubicBezTo>
                <a:cubicBezTo>
                  <a:pt x="916122" y="1052512"/>
                  <a:pt x="915418" y="1061096"/>
                  <a:pt x="909772" y="1062037"/>
                </a:cubicBezTo>
                <a:cubicBezTo>
                  <a:pt x="885213" y="1066130"/>
                  <a:pt x="868452" y="1059377"/>
                  <a:pt x="847859" y="1052512"/>
                </a:cubicBezTo>
                <a:cubicBezTo>
                  <a:pt x="844698" y="1061997"/>
                  <a:pt x="839529" y="1076288"/>
                  <a:pt x="838334" y="1085850"/>
                </a:cubicBezTo>
                <a:cubicBezTo>
                  <a:pt x="829011" y="1160433"/>
                  <a:pt x="840706" y="1121601"/>
                  <a:pt x="828809" y="1157287"/>
                </a:cubicBezTo>
                <a:cubicBezTo>
                  <a:pt x="827222" y="1225550"/>
                  <a:pt x="824047" y="1293794"/>
                  <a:pt x="824047" y="1362075"/>
                </a:cubicBezTo>
                <a:cubicBezTo>
                  <a:pt x="824047" y="1413698"/>
                  <a:pt x="823549" y="1478396"/>
                  <a:pt x="833572" y="1533525"/>
                </a:cubicBezTo>
                <a:cubicBezTo>
                  <a:pt x="835965" y="1546688"/>
                  <a:pt x="839014" y="1554616"/>
                  <a:pt x="843097" y="1566862"/>
                </a:cubicBezTo>
                <a:cubicBezTo>
                  <a:pt x="844684" y="1608137"/>
                  <a:pt x="847859" y="1649381"/>
                  <a:pt x="847859" y="1690687"/>
                </a:cubicBezTo>
                <a:cubicBezTo>
                  <a:pt x="847859" y="1695707"/>
                  <a:pt x="847967" y="1703757"/>
                  <a:pt x="843097" y="1704975"/>
                </a:cubicBezTo>
                <a:cubicBezTo>
                  <a:pt x="832207" y="1707698"/>
                  <a:pt x="820872" y="1701800"/>
                  <a:pt x="809759" y="1700212"/>
                </a:cubicBezTo>
                <a:cubicBezTo>
                  <a:pt x="804997" y="1698625"/>
                  <a:pt x="800299" y="1696829"/>
                  <a:pt x="795472" y="1695450"/>
                </a:cubicBezTo>
                <a:cubicBezTo>
                  <a:pt x="753603" y="1683487"/>
                  <a:pt x="796398" y="1697345"/>
                  <a:pt x="762134" y="1685925"/>
                </a:cubicBezTo>
                <a:cubicBezTo>
                  <a:pt x="757372" y="1682750"/>
                  <a:pt x="753493" y="1677341"/>
                  <a:pt x="747847" y="1676400"/>
                </a:cubicBezTo>
                <a:cubicBezTo>
                  <a:pt x="742895" y="1675575"/>
                  <a:pt x="738386" y="1679783"/>
                  <a:pt x="733559" y="1681162"/>
                </a:cubicBezTo>
                <a:cubicBezTo>
                  <a:pt x="727265" y="1682960"/>
                  <a:pt x="720859" y="1684337"/>
                  <a:pt x="714509" y="1685925"/>
                </a:cubicBezTo>
                <a:cubicBezTo>
                  <a:pt x="689507" y="1702594"/>
                  <a:pt x="697726" y="1691847"/>
                  <a:pt x="695459" y="1738312"/>
                </a:cubicBezTo>
                <a:cubicBezTo>
                  <a:pt x="692983" y="1789076"/>
                  <a:pt x="695037" y="1840073"/>
                  <a:pt x="690697" y="1890712"/>
                </a:cubicBezTo>
                <a:cubicBezTo>
                  <a:pt x="690208" y="1896415"/>
                  <a:pt x="684836" y="1900603"/>
                  <a:pt x="681172" y="1905000"/>
                </a:cubicBezTo>
                <a:cubicBezTo>
                  <a:pt x="676860" y="1910174"/>
                  <a:pt x="672732" y="1915945"/>
                  <a:pt x="666884" y="1919287"/>
                </a:cubicBezTo>
                <a:cubicBezTo>
                  <a:pt x="661201" y="1922534"/>
                  <a:pt x="654128" y="1922252"/>
                  <a:pt x="647834" y="1924050"/>
                </a:cubicBezTo>
                <a:cubicBezTo>
                  <a:pt x="643007" y="1925429"/>
                  <a:pt x="638374" y="1927433"/>
                  <a:pt x="633547" y="1928812"/>
                </a:cubicBezTo>
                <a:cubicBezTo>
                  <a:pt x="591678" y="1940775"/>
                  <a:pt x="634473" y="1926917"/>
                  <a:pt x="600209" y="1938337"/>
                </a:cubicBezTo>
                <a:cubicBezTo>
                  <a:pt x="589097" y="1936750"/>
                  <a:pt x="576391" y="1939524"/>
                  <a:pt x="566872" y="1933575"/>
                </a:cubicBezTo>
                <a:cubicBezTo>
                  <a:pt x="561321" y="1930106"/>
                  <a:pt x="562109" y="1921070"/>
                  <a:pt x="562109" y="1914525"/>
                </a:cubicBezTo>
                <a:cubicBezTo>
                  <a:pt x="562109" y="1900149"/>
                  <a:pt x="560923" y="1884749"/>
                  <a:pt x="566872" y="1871662"/>
                </a:cubicBezTo>
                <a:cubicBezTo>
                  <a:pt x="569810" y="1865199"/>
                  <a:pt x="579758" y="1865659"/>
                  <a:pt x="585922" y="1862137"/>
                </a:cubicBezTo>
                <a:cubicBezTo>
                  <a:pt x="590892" y="1859297"/>
                  <a:pt x="595447" y="1855787"/>
                  <a:pt x="600209" y="1852612"/>
                </a:cubicBezTo>
                <a:cubicBezTo>
                  <a:pt x="603384" y="1847850"/>
                  <a:pt x="605687" y="1842372"/>
                  <a:pt x="609734" y="1838325"/>
                </a:cubicBezTo>
                <a:cubicBezTo>
                  <a:pt x="613782" y="1834278"/>
                  <a:pt x="620847" y="1833563"/>
                  <a:pt x="624022" y="1828800"/>
                </a:cubicBezTo>
                <a:cubicBezTo>
                  <a:pt x="627653" y="1823354"/>
                  <a:pt x="626986" y="1816044"/>
                  <a:pt x="628784" y="1809750"/>
                </a:cubicBezTo>
                <a:cubicBezTo>
                  <a:pt x="630163" y="1804923"/>
                  <a:pt x="631959" y="1800225"/>
                  <a:pt x="633547" y="1795462"/>
                </a:cubicBezTo>
                <a:cubicBezTo>
                  <a:pt x="631959" y="1782762"/>
                  <a:pt x="633982" y="1769058"/>
                  <a:pt x="628784" y="1757362"/>
                </a:cubicBezTo>
                <a:cubicBezTo>
                  <a:pt x="626745" y="1752775"/>
                  <a:pt x="618674" y="1755385"/>
                  <a:pt x="614497" y="1752600"/>
                </a:cubicBezTo>
                <a:cubicBezTo>
                  <a:pt x="580449" y="1729901"/>
                  <a:pt x="621448" y="1743621"/>
                  <a:pt x="581159" y="1733550"/>
                </a:cubicBezTo>
                <a:cubicBezTo>
                  <a:pt x="565284" y="1735137"/>
                  <a:pt x="549080" y="1734725"/>
                  <a:pt x="533534" y="1738312"/>
                </a:cubicBezTo>
                <a:cubicBezTo>
                  <a:pt x="527957" y="1739599"/>
                  <a:pt x="524366" y="1745277"/>
                  <a:pt x="519247" y="1747837"/>
                </a:cubicBezTo>
                <a:cubicBezTo>
                  <a:pt x="514757" y="1750082"/>
                  <a:pt x="509722" y="1751012"/>
                  <a:pt x="504959" y="1752600"/>
                </a:cubicBezTo>
                <a:cubicBezTo>
                  <a:pt x="501784" y="1762125"/>
                  <a:pt x="503788" y="1775606"/>
                  <a:pt x="495434" y="1781175"/>
                </a:cubicBezTo>
                <a:lnTo>
                  <a:pt x="466859" y="1800225"/>
                </a:lnTo>
                <a:cubicBezTo>
                  <a:pt x="462097" y="1798637"/>
                  <a:pt x="457399" y="1796841"/>
                  <a:pt x="452572" y="1795462"/>
                </a:cubicBezTo>
                <a:cubicBezTo>
                  <a:pt x="446278" y="1793664"/>
                  <a:pt x="438633" y="1794789"/>
                  <a:pt x="433522" y="1790700"/>
                </a:cubicBezTo>
                <a:cubicBezTo>
                  <a:pt x="429602" y="1787564"/>
                  <a:pt x="431004" y="1780902"/>
                  <a:pt x="428759" y="1776412"/>
                </a:cubicBezTo>
                <a:cubicBezTo>
                  <a:pt x="426199" y="1771293"/>
                  <a:pt x="422409" y="1766887"/>
                  <a:pt x="419234" y="1762125"/>
                </a:cubicBezTo>
                <a:cubicBezTo>
                  <a:pt x="419664" y="1756534"/>
                  <a:pt x="420506" y="1700419"/>
                  <a:pt x="428759" y="1681162"/>
                </a:cubicBezTo>
                <a:cubicBezTo>
                  <a:pt x="431014" y="1675901"/>
                  <a:pt x="435109" y="1671637"/>
                  <a:pt x="438284" y="1666875"/>
                </a:cubicBezTo>
                <a:cubicBezTo>
                  <a:pt x="441520" y="1653932"/>
                  <a:pt x="446080" y="1636979"/>
                  <a:pt x="447809" y="1624012"/>
                </a:cubicBezTo>
                <a:cubicBezTo>
                  <a:pt x="449918" y="1608198"/>
                  <a:pt x="445970" y="1590911"/>
                  <a:pt x="452572" y="1576387"/>
                </a:cubicBezTo>
                <a:cubicBezTo>
                  <a:pt x="455281" y="1570428"/>
                  <a:pt x="465272" y="1573212"/>
                  <a:pt x="471622" y="1571625"/>
                </a:cubicBezTo>
                <a:cubicBezTo>
                  <a:pt x="569309" y="1574776"/>
                  <a:pt x="579001" y="1588570"/>
                  <a:pt x="638309" y="1571625"/>
                </a:cubicBezTo>
                <a:cubicBezTo>
                  <a:pt x="643136" y="1570246"/>
                  <a:pt x="647834" y="1568450"/>
                  <a:pt x="652597" y="1566862"/>
                </a:cubicBezTo>
                <a:cubicBezTo>
                  <a:pt x="654184" y="1560512"/>
                  <a:pt x="655939" y="1554202"/>
                  <a:pt x="657359" y="1547812"/>
                </a:cubicBezTo>
                <a:cubicBezTo>
                  <a:pt x="668739" y="1496601"/>
                  <a:pt x="668202" y="1475419"/>
                  <a:pt x="657359" y="1404937"/>
                </a:cubicBezTo>
                <a:cubicBezTo>
                  <a:pt x="656596" y="1399975"/>
                  <a:pt x="647834" y="1401762"/>
                  <a:pt x="643072" y="1400175"/>
                </a:cubicBezTo>
                <a:cubicBezTo>
                  <a:pt x="636722" y="1401762"/>
                  <a:pt x="630567" y="1404937"/>
                  <a:pt x="624022" y="1404937"/>
                </a:cubicBezTo>
                <a:cubicBezTo>
                  <a:pt x="553216" y="1404937"/>
                  <a:pt x="565889" y="1407786"/>
                  <a:pt x="528772" y="1395412"/>
                </a:cubicBezTo>
                <a:cubicBezTo>
                  <a:pt x="527184" y="1352550"/>
                  <a:pt x="534073" y="1308519"/>
                  <a:pt x="524009" y="1266825"/>
                </a:cubicBezTo>
                <a:cubicBezTo>
                  <a:pt x="521653" y="1257065"/>
                  <a:pt x="504959" y="1260475"/>
                  <a:pt x="495434" y="1257300"/>
                </a:cubicBezTo>
                <a:lnTo>
                  <a:pt x="481147" y="1252537"/>
                </a:lnTo>
                <a:cubicBezTo>
                  <a:pt x="472173" y="1243563"/>
                  <a:pt x="462639" y="1235899"/>
                  <a:pt x="457334" y="1223962"/>
                </a:cubicBezTo>
                <a:cubicBezTo>
                  <a:pt x="453256" y="1214787"/>
                  <a:pt x="447809" y="1195387"/>
                  <a:pt x="447809" y="1195387"/>
                </a:cubicBezTo>
                <a:cubicBezTo>
                  <a:pt x="454842" y="1160228"/>
                  <a:pt x="455072" y="1171159"/>
                  <a:pt x="447809" y="1123950"/>
                </a:cubicBezTo>
                <a:cubicBezTo>
                  <a:pt x="447046" y="1118988"/>
                  <a:pt x="446597" y="1113212"/>
                  <a:pt x="443047" y="1109662"/>
                </a:cubicBezTo>
                <a:cubicBezTo>
                  <a:pt x="439497" y="1106112"/>
                  <a:pt x="433629" y="1106118"/>
                  <a:pt x="428759" y="1104900"/>
                </a:cubicBezTo>
                <a:cubicBezTo>
                  <a:pt x="420906" y="1102937"/>
                  <a:pt x="412884" y="1101725"/>
                  <a:pt x="404947" y="1100137"/>
                </a:cubicBezTo>
                <a:cubicBezTo>
                  <a:pt x="396654" y="1075260"/>
                  <a:pt x="398518" y="1089815"/>
                  <a:pt x="409709" y="1052512"/>
                </a:cubicBezTo>
                <a:cubicBezTo>
                  <a:pt x="411152" y="1047704"/>
                  <a:pt x="410084" y="1040663"/>
                  <a:pt x="414472" y="1038225"/>
                </a:cubicBezTo>
                <a:cubicBezTo>
                  <a:pt x="425916" y="1031868"/>
                  <a:pt x="452572" y="1028700"/>
                  <a:pt x="452572" y="1028700"/>
                </a:cubicBezTo>
                <a:cubicBezTo>
                  <a:pt x="454159" y="1022350"/>
                  <a:pt x="460702" y="1015263"/>
                  <a:pt x="457334" y="1009650"/>
                </a:cubicBezTo>
                <a:cubicBezTo>
                  <a:pt x="453966" y="1004037"/>
                  <a:pt x="444578" y="1006685"/>
                  <a:pt x="438284" y="1004887"/>
                </a:cubicBezTo>
                <a:cubicBezTo>
                  <a:pt x="433457" y="1003508"/>
                  <a:pt x="428824" y="1001504"/>
                  <a:pt x="423997" y="1000125"/>
                </a:cubicBezTo>
                <a:cubicBezTo>
                  <a:pt x="417703" y="998327"/>
                  <a:pt x="411241" y="997160"/>
                  <a:pt x="404947" y="995362"/>
                </a:cubicBezTo>
                <a:cubicBezTo>
                  <a:pt x="357120" y="981697"/>
                  <a:pt x="431162" y="1000727"/>
                  <a:pt x="371609" y="985837"/>
                </a:cubicBezTo>
                <a:cubicBezTo>
                  <a:pt x="370760" y="984563"/>
                  <a:pt x="353842" y="961902"/>
                  <a:pt x="357322" y="957262"/>
                </a:cubicBezTo>
                <a:cubicBezTo>
                  <a:pt x="361249" y="952026"/>
                  <a:pt x="369907" y="953521"/>
                  <a:pt x="376372" y="952500"/>
                </a:cubicBezTo>
                <a:cubicBezTo>
                  <a:pt x="400101" y="948753"/>
                  <a:pt x="423823" y="944308"/>
                  <a:pt x="447809" y="942975"/>
                </a:cubicBezTo>
                <a:cubicBezTo>
                  <a:pt x="509647" y="939539"/>
                  <a:pt x="571634" y="939800"/>
                  <a:pt x="633547" y="938212"/>
                </a:cubicBezTo>
                <a:cubicBezTo>
                  <a:pt x="642959" y="935075"/>
                  <a:pt x="655408" y="932318"/>
                  <a:pt x="662122" y="923925"/>
                </a:cubicBezTo>
                <a:cubicBezTo>
                  <a:pt x="680595" y="900834"/>
                  <a:pt x="649998" y="915265"/>
                  <a:pt x="681172" y="904875"/>
                </a:cubicBezTo>
                <a:cubicBezTo>
                  <a:pt x="684347" y="900112"/>
                  <a:pt x="688442" y="895848"/>
                  <a:pt x="690697" y="890587"/>
                </a:cubicBezTo>
                <a:cubicBezTo>
                  <a:pt x="693275" y="884571"/>
                  <a:pt x="693661" y="877831"/>
                  <a:pt x="695459" y="871537"/>
                </a:cubicBezTo>
                <a:cubicBezTo>
                  <a:pt x="700129" y="855191"/>
                  <a:pt x="701283" y="855127"/>
                  <a:pt x="709747" y="838200"/>
                </a:cubicBezTo>
                <a:cubicBezTo>
                  <a:pt x="711334" y="815975"/>
                  <a:pt x="714823" y="793804"/>
                  <a:pt x="714509" y="771525"/>
                </a:cubicBezTo>
                <a:cubicBezTo>
                  <a:pt x="710730" y="503262"/>
                  <a:pt x="754834" y="574834"/>
                  <a:pt x="695459" y="485775"/>
                </a:cubicBezTo>
                <a:cubicBezTo>
                  <a:pt x="692322" y="476362"/>
                  <a:pt x="689566" y="463915"/>
                  <a:pt x="681172" y="457200"/>
                </a:cubicBezTo>
                <a:cubicBezTo>
                  <a:pt x="677252" y="454064"/>
                  <a:pt x="671647" y="454025"/>
                  <a:pt x="666884" y="452437"/>
                </a:cubicBezTo>
                <a:cubicBezTo>
                  <a:pt x="607415" y="456402"/>
                  <a:pt x="603317" y="460892"/>
                  <a:pt x="552584" y="452437"/>
                </a:cubicBezTo>
                <a:cubicBezTo>
                  <a:pt x="547632" y="451612"/>
                  <a:pt x="543059" y="449262"/>
                  <a:pt x="538297" y="447675"/>
                </a:cubicBezTo>
                <a:lnTo>
                  <a:pt x="524009" y="404812"/>
                </a:lnTo>
                <a:cubicBezTo>
                  <a:pt x="522422" y="400050"/>
                  <a:pt x="520465" y="395395"/>
                  <a:pt x="519247" y="390525"/>
                </a:cubicBezTo>
                <a:lnTo>
                  <a:pt x="514484" y="371475"/>
                </a:lnTo>
                <a:cubicBezTo>
                  <a:pt x="517206" y="341537"/>
                  <a:pt x="524463" y="296638"/>
                  <a:pt x="514484" y="266700"/>
                </a:cubicBezTo>
                <a:cubicBezTo>
                  <a:pt x="512897" y="261938"/>
                  <a:pt x="504959" y="263525"/>
                  <a:pt x="500197" y="261937"/>
                </a:cubicBezTo>
                <a:cubicBezTo>
                  <a:pt x="489084" y="265112"/>
                  <a:pt x="476962" y="265849"/>
                  <a:pt x="466859" y="271462"/>
                </a:cubicBezTo>
                <a:cubicBezTo>
                  <a:pt x="444369" y="283956"/>
                  <a:pt x="472116" y="298120"/>
                  <a:pt x="447809" y="314325"/>
                </a:cubicBezTo>
                <a:lnTo>
                  <a:pt x="433522" y="323850"/>
                </a:lnTo>
                <a:cubicBezTo>
                  <a:pt x="431934" y="330200"/>
                  <a:pt x="430557" y="336606"/>
                  <a:pt x="428759" y="342900"/>
                </a:cubicBezTo>
                <a:cubicBezTo>
                  <a:pt x="427380" y="347727"/>
                  <a:pt x="427917" y="354051"/>
                  <a:pt x="423997" y="357187"/>
                </a:cubicBezTo>
                <a:cubicBezTo>
                  <a:pt x="418886" y="361276"/>
                  <a:pt x="411297" y="360362"/>
                  <a:pt x="404947" y="361950"/>
                </a:cubicBezTo>
                <a:cubicBezTo>
                  <a:pt x="387564" y="388024"/>
                  <a:pt x="398352" y="380954"/>
                  <a:pt x="347797" y="371475"/>
                </a:cubicBezTo>
                <a:cubicBezTo>
                  <a:pt x="337929" y="369625"/>
                  <a:pt x="319222" y="361950"/>
                  <a:pt x="319222" y="361950"/>
                </a:cubicBezTo>
                <a:cubicBezTo>
                  <a:pt x="314459" y="358775"/>
                  <a:pt x="310054" y="354985"/>
                  <a:pt x="304934" y="352425"/>
                </a:cubicBezTo>
                <a:cubicBezTo>
                  <a:pt x="300444" y="350180"/>
                  <a:pt x="294197" y="351212"/>
                  <a:pt x="290647" y="347662"/>
                </a:cubicBezTo>
                <a:cubicBezTo>
                  <a:pt x="265247" y="322262"/>
                  <a:pt x="309696" y="341313"/>
                  <a:pt x="271597" y="328612"/>
                </a:cubicBezTo>
                <a:lnTo>
                  <a:pt x="262072" y="300037"/>
                </a:lnTo>
                <a:cubicBezTo>
                  <a:pt x="260484" y="295275"/>
                  <a:pt x="258526" y="290620"/>
                  <a:pt x="257309" y="285750"/>
                </a:cubicBezTo>
                <a:lnTo>
                  <a:pt x="252547" y="266700"/>
                </a:lnTo>
                <a:cubicBezTo>
                  <a:pt x="250959" y="252412"/>
                  <a:pt x="256409" y="235337"/>
                  <a:pt x="247784" y="223837"/>
                </a:cubicBezTo>
                <a:cubicBezTo>
                  <a:pt x="242927" y="217361"/>
                  <a:pt x="231000" y="224584"/>
                  <a:pt x="223972" y="228600"/>
                </a:cubicBezTo>
                <a:cubicBezTo>
                  <a:pt x="219002" y="231440"/>
                  <a:pt x="218916" y="239311"/>
                  <a:pt x="214447" y="242887"/>
                </a:cubicBezTo>
                <a:cubicBezTo>
                  <a:pt x="210527" y="246023"/>
                  <a:pt x="204649" y="245405"/>
                  <a:pt x="200159" y="247650"/>
                </a:cubicBezTo>
                <a:cubicBezTo>
                  <a:pt x="195040" y="250210"/>
                  <a:pt x="190634" y="254000"/>
                  <a:pt x="185872" y="257175"/>
                </a:cubicBezTo>
                <a:cubicBezTo>
                  <a:pt x="173172" y="255587"/>
                  <a:pt x="160397" y="254516"/>
                  <a:pt x="147772" y="252412"/>
                </a:cubicBezTo>
                <a:cubicBezTo>
                  <a:pt x="135806" y="250418"/>
                  <a:pt x="125762" y="246663"/>
                  <a:pt x="114434" y="242887"/>
                </a:cubicBezTo>
                <a:cubicBezTo>
                  <a:pt x="109672" y="238125"/>
                  <a:pt x="106034" y="231871"/>
                  <a:pt x="100147" y="228600"/>
                </a:cubicBezTo>
                <a:cubicBezTo>
                  <a:pt x="91370" y="223724"/>
                  <a:pt x="71572" y="219075"/>
                  <a:pt x="71572" y="219075"/>
                </a:cubicBezTo>
                <a:cubicBezTo>
                  <a:pt x="59836" y="172137"/>
                  <a:pt x="74175" y="233834"/>
                  <a:pt x="62047" y="142875"/>
                </a:cubicBezTo>
                <a:cubicBezTo>
                  <a:pt x="61383" y="137899"/>
                  <a:pt x="60834" y="132137"/>
                  <a:pt x="57284" y="128587"/>
                </a:cubicBezTo>
                <a:cubicBezTo>
                  <a:pt x="52264" y="123567"/>
                  <a:pt x="44584" y="122237"/>
                  <a:pt x="38234" y="119062"/>
                </a:cubicBezTo>
                <a:cubicBezTo>
                  <a:pt x="36647" y="112712"/>
                  <a:pt x="37561" y="105123"/>
                  <a:pt x="33472" y="100012"/>
                </a:cubicBezTo>
                <a:cubicBezTo>
                  <a:pt x="30336" y="96092"/>
                  <a:pt x="23674" y="97495"/>
                  <a:pt x="19184" y="95250"/>
                </a:cubicBezTo>
                <a:cubicBezTo>
                  <a:pt x="14065" y="92690"/>
                  <a:pt x="9659" y="88900"/>
                  <a:pt x="4897" y="85725"/>
                </a:cubicBezTo>
                <a:cubicBezTo>
                  <a:pt x="3309" y="79375"/>
                  <a:pt x="-792" y="73155"/>
                  <a:pt x="134" y="66675"/>
                </a:cubicBezTo>
                <a:cubicBezTo>
                  <a:pt x="943" y="61009"/>
                  <a:pt x="5612" y="56434"/>
                  <a:pt x="9659" y="52387"/>
                </a:cubicBezTo>
                <a:cubicBezTo>
                  <a:pt x="13706" y="48340"/>
                  <a:pt x="18716" y="45187"/>
                  <a:pt x="23947" y="42862"/>
                </a:cubicBezTo>
                <a:cubicBezTo>
                  <a:pt x="43724" y="34073"/>
                  <a:pt x="55961" y="32649"/>
                  <a:pt x="76334" y="28575"/>
                </a:cubicBezTo>
                <a:cubicBezTo>
                  <a:pt x="171086" y="35343"/>
                  <a:pt x="247954" y="45605"/>
                  <a:pt x="343034" y="33337"/>
                </a:cubicBezTo>
                <a:cubicBezTo>
                  <a:pt x="349714" y="32475"/>
                  <a:pt x="352148" y="23362"/>
                  <a:pt x="357322" y="19050"/>
                </a:cubicBezTo>
                <a:cubicBezTo>
                  <a:pt x="370493" y="8074"/>
                  <a:pt x="378586" y="6734"/>
                  <a:pt x="395422" y="0"/>
                </a:cubicBezTo>
                <a:cubicBezTo>
                  <a:pt x="425584" y="1587"/>
                  <a:pt x="455829" y="2027"/>
                  <a:pt x="485909" y="4762"/>
                </a:cubicBezTo>
                <a:cubicBezTo>
                  <a:pt x="490909" y="5217"/>
                  <a:pt x="495707" y="7280"/>
                  <a:pt x="500197" y="9525"/>
                </a:cubicBezTo>
                <a:cubicBezTo>
                  <a:pt x="505316" y="12085"/>
                  <a:pt x="509722" y="15875"/>
                  <a:pt x="514484" y="19050"/>
                </a:cubicBezTo>
                <a:cubicBezTo>
                  <a:pt x="516333" y="24597"/>
                  <a:pt x="521849" y="45317"/>
                  <a:pt x="528772" y="47625"/>
                </a:cubicBezTo>
                <a:cubicBezTo>
                  <a:pt x="534982" y="49695"/>
                  <a:pt x="541472" y="44450"/>
                  <a:pt x="547822" y="42862"/>
                </a:cubicBezTo>
                <a:cubicBezTo>
                  <a:pt x="550362" y="35242"/>
                  <a:pt x="551632" y="18732"/>
                  <a:pt x="566872" y="23812"/>
                </a:cubicBezTo>
                <a:cubicBezTo>
                  <a:pt x="573262" y="25942"/>
                  <a:pt x="575555" y="34364"/>
                  <a:pt x="581159" y="38100"/>
                </a:cubicBezTo>
                <a:cubicBezTo>
                  <a:pt x="585336" y="40885"/>
                  <a:pt x="590833" y="40885"/>
                  <a:pt x="595447" y="42862"/>
                </a:cubicBezTo>
                <a:cubicBezTo>
                  <a:pt x="601973" y="45659"/>
                  <a:pt x="608147" y="49212"/>
                  <a:pt x="614497" y="52387"/>
                </a:cubicBezTo>
                <a:cubicBezTo>
                  <a:pt x="616084" y="57150"/>
                  <a:pt x="616474" y="62498"/>
                  <a:pt x="619259" y="66675"/>
                </a:cubicBezTo>
                <a:cubicBezTo>
                  <a:pt x="629451" y="81962"/>
                  <a:pt x="632857" y="80732"/>
                  <a:pt x="647834" y="85725"/>
                </a:cubicBezTo>
                <a:cubicBezTo>
                  <a:pt x="651009" y="90487"/>
                  <a:pt x="653312" y="95965"/>
                  <a:pt x="657359" y="100012"/>
                </a:cubicBezTo>
                <a:cubicBezTo>
                  <a:pt x="668680" y="111333"/>
                  <a:pt x="686075" y="114346"/>
                  <a:pt x="700222" y="119062"/>
                </a:cubicBezTo>
                <a:cubicBezTo>
                  <a:pt x="740910" y="132625"/>
                  <a:pt x="678476" y="112643"/>
                  <a:pt x="771659" y="133350"/>
                </a:cubicBezTo>
                <a:cubicBezTo>
                  <a:pt x="781460" y="135528"/>
                  <a:pt x="790223" y="142105"/>
                  <a:pt x="800234" y="142875"/>
                </a:cubicBezTo>
                <a:lnTo>
                  <a:pt x="862147" y="147637"/>
                </a:lnTo>
                <a:cubicBezTo>
                  <a:pt x="905800" y="158550"/>
                  <a:pt x="889355" y="149900"/>
                  <a:pt x="914534" y="166687"/>
                </a:cubicBezTo>
                <a:cubicBezTo>
                  <a:pt x="917709" y="171450"/>
                  <a:pt x="923249" y="175309"/>
                  <a:pt x="924059" y="180975"/>
                </a:cubicBezTo>
                <a:cubicBezTo>
                  <a:pt x="924985" y="187455"/>
                  <a:pt x="920581" y="193607"/>
                  <a:pt x="919297" y="200025"/>
                </a:cubicBezTo>
                <a:cubicBezTo>
                  <a:pt x="918986" y="201582"/>
                  <a:pt x="903422" y="159544"/>
                  <a:pt x="900247" y="161925"/>
                </a:cubicBezTo>
                <a:close/>
              </a:path>
            </a:pathLst>
          </a:custGeom>
          <a:noFill/>
          <a:ln w="38100">
            <a:solidFill>
              <a:srgbClr val="1EA8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3148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www.istra.hr/.app/upl_images/sl_070114091427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13661" y="4365104"/>
            <a:ext cx="4082486" cy="238431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Brijuni</a:t>
            </a:r>
            <a:endParaRPr lang="hr-HR" dirty="0"/>
          </a:p>
        </p:txBody>
      </p:sp>
      <p:pic>
        <p:nvPicPr>
          <p:cNvPr id="7170" name="Picture 2" descr="http://www.atlas-croatia.com/wp-content/uploads/2013/12/brijuni11-1365x768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6615" y="44624"/>
            <a:ext cx="6671889" cy="375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markovrdoljak.com/wp-content/uploads/2015/10/faf177a7b2c65ce9f35864a32513f85f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496" y="3068960"/>
            <a:ext cx="5104881" cy="30963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4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Unutrašnjost Istre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646338"/>
            <a:ext cx="4896546" cy="5951014"/>
          </a:xfrm>
        </p:spPr>
        <p:txBody>
          <a:bodyPr>
            <a:noAutofit/>
          </a:bodyPr>
          <a:lstStyle/>
          <a:p>
            <a:pPr indent="-252000">
              <a:spcBef>
                <a:spcPts val="600"/>
              </a:spcBef>
            </a:pPr>
            <a:r>
              <a:rPr lang="hr-HR" sz="2200" dirty="0" smtClean="0"/>
              <a:t>počinje se turistički iskorištavati nakon izgradnje </a:t>
            </a:r>
            <a:r>
              <a:rPr lang="hr-HR" sz="2200" b="1" dirty="0" smtClean="0">
                <a:solidFill>
                  <a:srgbClr val="FF0000"/>
                </a:solidFill>
              </a:rPr>
              <a:t>tunela Učka, istarskog ispilona</a:t>
            </a:r>
            <a:r>
              <a:rPr lang="hr-HR" sz="2200" dirty="0" smtClean="0"/>
              <a:t> i razvoja ruralnog turizma u posljednjih desetak godina</a:t>
            </a:r>
          </a:p>
          <a:p>
            <a:pPr indent="-252000">
              <a:spcBef>
                <a:spcPts val="600"/>
              </a:spcBef>
            </a:pPr>
            <a:r>
              <a:rPr lang="hr-HR" sz="2200" dirty="0" smtClean="0"/>
              <a:t>brojna </a:t>
            </a:r>
            <a:r>
              <a:rPr lang="hr-HR" sz="2200" b="1" dirty="0" smtClean="0">
                <a:solidFill>
                  <a:srgbClr val="FF0000"/>
                </a:solidFill>
              </a:rPr>
              <a:t>akropolska naselja</a:t>
            </a:r>
          </a:p>
          <a:p>
            <a:pPr indent="-252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Motovun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– međunarodni filmski festival</a:t>
            </a:r>
          </a:p>
          <a:p>
            <a:pPr indent="-252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Buzet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– „grad tartufa”</a:t>
            </a:r>
          </a:p>
          <a:p>
            <a:pPr indent="-252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Grožnjan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– okupljalište glazbenika i </a:t>
            </a:r>
            <a:r>
              <a:rPr lang="hr-HR" sz="2200" dirty="0" smtClean="0"/>
              <a:t>slikara – „grad umjetnika”</a:t>
            </a:r>
            <a:endParaRPr lang="hr-HR" sz="2200" dirty="0" smtClean="0"/>
          </a:p>
          <a:p>
            <a:pPr indent="-252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Pazin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– županijsko središte</a:t>
            </a:r>
          </a:p>
          <a:p>
            <a:pPr indent="-252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Istarske toplice </a:t>
            </a:r>
            <a:r>
              <a:rPr lang="hr-HR" sz="2200" dirty="0" smtClean="0"/>
              <a:t>– između Buzeta i Motovuna</a:t>
            </a:r>
          </a:p>
          <a:p>
            <a:pPr indent="-252000">
              <a:spcBef>
                <a:spcPts val="1800"/>
              </a:spcBef>
            </a:pPr>
            <a:r>
              <a:rPr lang="hr-HR" sz="2200" dirty="0" smtClean="0"/>
              <a:t>brojna </a:t>
            </a:r>
            <a:r>
              <a:rPr lang="hr-HR" sz="2200" b="1" dirty="0" smtClean="0">
                <a:solidFill>
                  <a:srgbClr val="FF0000"/>
                </a:solidFill>
              </a:rPr>
              <a:t>seoska domaćinstva </a:t>
            </a:r>
            <a:r>
              <a:rPr lang="hr-HR" sz="2200" dirty="0" smtClean="0"/>
              <a:t>i </a:t>
            </a:r>
            <a:r>
              <a:rPr lang="hr-HR" sz="2200" b="1" dirty="0" smtClean="0">
                <a:solidFill>
                  <a:srgbClr val="FF0000"/>
                </a:solidFill>
              </a:rPr>
              <a:t>bogata </a:t>
            </a:r>
            <a:r>
              <a:rPr lang="hr-HR" sz="2200" b="1" dirty="0" err="1" smtClean="0">
                <a:solidFill>
                  <a:srgbClr val="FF0000"/>
                </a:solidFill>
              </a:rPr>
              <a:t>gastro</a:t>
            </a:r>
            <a:r>
              <a:rPr lang="hr-HR" sz="2200" b="1" dirty="0" smtClean="0">
                <a:solidFill>
                  <a:srgbClr val="FF0000"/>
                </a:solidFill>
              </a:rPr>
              <a:t>-enološka ponuda</a:t>
            </a:r>
            <a:r>
              <a:rPr lang="hr-HR" sz="2200" dirty="0" smtClean="0"/>
              <a:t> – malvazija, muškat i </a:t>
            </a:r>
            <a:r>
              <a:rPr lang="hr-HR" sz="2200" dirty="0" err="1" smtClean="0"/>
              <a:t>teran</a:t>
            </a:r>
            <a:endParaRPr lang="hr-HR" sz="2200" dirty="0" smtClean="0"/>
          </a:p>
          <a:p>
            <a:pPr indent="-252000">
              <a:spcBef>
                <a:spcPts val="600"/>
              </a:spcBef>
            </a:pPr>
            <a:endParaRPr lang="hr-HR" sz="22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7931" y="102294"/>
            <a:ext cx="3969159" cy="661600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118855" y="658679"/>
            <a:ext cx="4010155" cy="5082554"/>
            <a:chOff x="5118855" y="658679"/>
            <a:chExt cx="4010155" cy="5082554"/>
          </a:xfrm>
        </p:grpSpPr>
        <p:sp>
          <p:nvSpPr>
            <p:cNvPr id="5" name="Freeform 4"/>
            <p:cNvSpPr/>
            <p:nvPr/>
          </p:nvSpPr>
          <p:spPr>
            <a:xfrm>
              <a:off x="5118855" y="658679"/>
              <a:ext cx="1446837" cy="5082554"/>
            </a:xfrm>
            <a:custGeom>
              <a:avLst/>
              <a:gdLst>
                <a:gd name="connsiteX0" fmla="*/ 352555 w 1446837"/>
                <a:gd name="connsiteY0" fmla="*/ 75839 h 5082554"/>
                <a:gd name="connsiteX1" fmla="*/ 22771 w 1446837"/>
                <a:gd name="connsiteY1" fmla="*/ 888 h 5082554"/>
                <a:gd name="connsiteX2" fmla="*/ 52752 w 1446837"/>
                <a:gd name="connsiteY2" fmla="*/ 120810 h 5082554"/>
                <a:gd name="connsiteX3" fmla="*/ 247624 w 1446837"/>
                <a:gd name="connsiteY3" fmla="*/ 405623 h 5082554"/>
                <a:gd name="connsiteX4" fmla="*/ 172673 w 1446837"/>
                <a:gd name="connsiteY4" fmla="*/ 660455 h 5082554"/>
                <a:gd name="connsiteX5" fmla="*/ 172673 w 1446837"/>
                <a:gd name="connsiteY5" fmla="*/ 885308 h 5082554"/>
                <a:gd name="connsiteX6" fmla="*/ 202653 w 1446837"/>
                <a:gd name="connsiteY6" fmla="*/ 1140141 h 5082554"/>
                <a:gd name="connsiteX7" fmla="*/ 382535 w 1446837"/>
                <a:gd name="connsiteY7" fmla="*/ 1200101 h 5082554"/>
                <a:gd name="connsiteX8" fmla="*/ 577407 w 1446837"/>
                <a:gd name="connsiteY8" fmla="*/ 1155131 h 5082554"/>
                <a:gd name="connsiteX9" fmla="*/ 682338 w 1446837"/>
                <a:gd name="connsiteY9" fmla="*/ 1335013 h 5082554"/>
                <a:gd name="connsiteX10" fmla="*/ 742299 w 1446837"/>
                <a:gd name="connsiteY10" fmla="*/ 1604836 h 5082554"/>
                <a:gd name="connsiteX11" fmla="*/ 697329 w 1446837"/>
                <a:gd name="connsiteY11" fmla="*/ 1754737 h 5082554"/>
                <a:gd name="connsiteX12" fmla="*/ 622378 w 1446837"/>
                <a:gd name="connsiteY12" fmla="*/ 1889649 h 5082554"/>
                <a:gd name="connsiteX13" fmla="*/ 742299 w 1446837"/>
                <a:gd name="connsiteY13" fmla="*/ 2069531 h 5082554"/>
                <a:gd name="connsiteX14" fmla="*/ 772279 w 1446837"/>
                <a:gd name="connsiteY14" fmla="*/ 2279393 h 5082554"/>
                <a:gd name="connsiteX15" fmla="*/ 757289 w 1446837"/>
                <a:gd name="connsiteY15" fmla="*/ 2639157 h 5082554"/>
                <a:gd name="connsiteX16" fmla="*/ 907191 w 1446837"/>
                <a:gd name="connsiteY16" fmla="*/ 2774069 h 5082554"/>
                <a:gd name="connsiteX17" fmla="*/ 1251965 w 1446837"/>
                <a:gd name="connsiteY17" fmla="*/ 3073872 h 5082554"/>
                <a:gd name="connsiteX18" fmla="*/ 1356896 w 1446837"/>
                <a:gd name="connsiteY18" fmla="*/ 3268744 h 5082554"/>
                <a:gd name="connsiteX19" fmla="*/ 1446837 w 1446837"/>
                <a:gd name="connsiteY19" fmla="*/ 3508587 h 5082554"/>
                <a:gd name="connsiteX20" fmla="*/ 1446837 w 1446837"/>
                <a:gd name="connsiteY20" fmla="*/ 3508587 h 5082554"/>
                <a:gd name="connsiteX21" fmla="*/ 1356896 w 1446837"/>
                <a:gd name="connsiteY21" fmla="*/ 3778410 h 5082554"/>
                <a:gd name="connsiteX22" fmla="*/ 1371886 w 1446837"/>
                <a:gd name="connsiteY22" fmla="*/ 4003262 h 5082554"/>
                <a:gd name="connsiteX23" fmla="*/ 1356896 w 1446837"/>
                <a:gd name="connsiteY23" fmla="*/ 4153164 h 5082554"/>
                <a:gd name="connsiteX24" fmla="*/ 1386876 w 1446837"/>
                <a:gd name="connsiteY24" fmla="*/ 4333046 h 5082554"/>
                <a:gd name="connsiteX25" fmla="*/ 1371886 w 1446837"/>
                <a:gd name="connsiteY25" fmla="*/ 4437977 h 5082554"/>
                <a:gd name="connsiteX26" fmla="*/ 1386876 w 1446837"/>
                <a:gd name="connsiteY26" fmla="*/ 4602869 h 5082554"/>
                <a:gd name="connsiteX27" fmla="*/ 1356896 w 1446837"/>
                <a:gd name="connsiteY27" fmla="*/ 4812731 h 5082554"/>
                <a:gd name="connsiteX28" fmla="*/ 1401866 w 1446837"/>
                <a:gd name="connsiteY28" fmla="*/ 5082554 h 508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46837" h="5082554">
                  <a:moveTo>
                    <a:pt x="352555" y="75839"/>
                  </a:moveTo>
                  <a:cubicBezTo>
                    <a:pt x="212646" y="34616"/>
                    <a:pt x="72738" y="-6607"/>
                    <a:pt x="22771" y="888"/>
                  </a:cubicBezTo>
                  <a:cubicBezTo>
                    <a:pt x="-27196" y="8383"/>
                    <a:pt x="15277" y="53354"/>
                    <a:pt x="52752" y="120810"/>
                  </a:cubicBezTo>
                  <a:cubicBezTo>
                    <a:pt x="90227" y="188266"/>
                    <a:pt x="227637" y="315682"/>
                    <a:pt x="247624" y="405623"/>
                  </a:cubicBezTo>
                  <a:cubicBezTo>
                    <a:pt x="267611" y="495564"/>
                    <a:pt x="185165" y="580508"/>
                    <a:pt x="172673" y="660455"/>
                  </a:cubicBezTo>
                  <a:cubicBezTo>
                    <a:pt x="160181" y="740403"/>
                    <a:pt x="167676" y="805360"/>
                    <a:pt x="172673" y="885308"/>
                  </a:cubicBezTo>
                  <a:cubicBezTo>
                    <a:pt x="177670" y="965256"/>
                    <a:pt x="167676" y="1087676"/>
                    <a:pt x="202653" y="1140141"/>
                  </a:cubicBezTo>
                  <a:cubicBezTo>
                    <a:pt x="237630" y="1192606"/>
                    <a:pt x="320076" y="1197603"/>
                    <a:pt x="382535" y="1200101"/>
                  </a:cubicBezTo>
                  <a:cubicBezTo>
                    <a:pt x="444994" y="1202599"/>
                    <a:pt x="527440" y="1132646"/>
                    <a:pt x="577407" y="1155131"/>
                  </a:cubicBezTo>
                  <a:cubicBezTo>
                    <a:pt x="627374" y="1177616"/>
                    <a:pt x="654856" y="1260062"/>
                    <a:pt x="682338" y="1335013"/>
                  </a:cubicBezTo>
                  <a:cubicBezTo>
                    <a:pt x="709820" y="1409964"/>
                    <a:pt x="739801" y="1534882"/>
                    <a:pt x="742299" y="1604836"/>
                  </a:cubicBezTo>
                  <a:cubicBezTo>
                    <a:pt x="744797" y="1674790"/>
                    <a:pt x="717316" y="1707268"/>
                    <a:pt x="697329" y="1754737"/>
                  </a:cubicBezTo>
                  <a:cubicBezTo>
                    <a:pt x="677342" y="1802206"/>
                    <a:pt x="614883" y="1837183"/>
                    <a:pt x="622378" y="1889649"/>
                  </a:cubicBezTo>
                  <a:cubicBezTo>
                    <a:pt x="629873" y="1942115"/>
                    <a:pt x="717316" y="2004574"/>
                    <a:pt x="742299" y="2069531"/>
                  </a:cubicBezTo>
                  <a:cubicBezTo>
                    <a:pt x="767282" y="2134488"/>
                    <a:pt x="769781" y="2184455"/>
                    <a:pt x="772279" y="2279393"/>
                  </a:cubicBezTo>
                  <a:cubicBezTo>
                    <a:pt x="774777" y="2374331"/>
                    <a:pt x="734804" y="2556711"/>
                    <a:pt x="757289" y="2639157"/>
                  </a:cubicBezTo>
                  <a:cubicBezTo>
                    <a:pt x="779774" y="2721603"/>
                    <a:pt x="907191" y="2774069"/>
                    <a:pt x="907191" y="2774069"/>
                  </a:cubicBezTo>
                  <a:cubicBezTo>
                    <a:pt x="989637" y="2846521"/>
                    <a:pt x="1177014" y="2991426"/>
                    <a:pt x="1251965" y="3073872"/>
                  </a:cubicBezTo>
                  <a:cubicBezTo>
                    <a:pt x="1326916" y="3156318"/>
                    <a:pt x="1324417" y="3196292"/>
                    <a:pt x="1356896" y="3268744"/>
                  </a:cubicBezTo>
                  <a:cubicBezTo>
                    <a:pt x="1389375" y="3341197"/>
                    <a:pt x="1446837" y="3508587"/>
                    <a:pt x="1446837" y="3508587"/>
                  </a:cubicBezTo>
                  <a:lnTo>
                    <a:pt x="1446837" y="3508587"/>
                  </a:lnTo>
                  <a:cubicBezTo>
                    <a:pt x="1431847" y="3553557"/>
                    <a:pt x="1369388" y="3695964"/>
                    <a:pt x="1356896" y="3778410"/>
                  </a:cubicBezTo>
                  <a:cubicBezTo>
                    <a:pt x="1344404" y="3860856"/>
                    <a:pt x="1371886" y="3940803"/>
                    <a:pt x="1371886" y="4003262"/>
                  </a:cubicBezTo>
                  <a:cubicBezTo>
                    <a:pt x="1371886" y="4065721"/>
                    <a:pt x="1354398" y="4098200"/>
                    <a:pt x="1356896" y="4153164"/>
                  </a:cubicBezTo>
                  <a:cubicBezTo>
                    <a:pt x="1359394" y="4208128"/>
                    <a:pt x="1384378" y="4285577"/>
                    <a:pt x="1386876" y="4333046"/>
                  </a:cubicBezTo>
                  <a:cubicBezTo>
                    <a:pt x="1389374" y="4380515"/>
                    <a:pt x="1371886" y="4393007"/>
                    <a:pt x="1371886" y="4437977"/>
                  </a:cubicBezTo>
                  <a:cubicBezTo>
                    <a:pt x="1371886" y="4482947"/>
                    <a:pt x="1389374" y="4540410"/>
                    <a:pt x="1386876" y="4602869"/>
                  </a:cubicBezTo>
                  <a:cubicBezTo>
                    <a:pt x="1384378" y="4665328"/>
                    <a:pt x="1354398" y="4732784"/>
                    <a:pt x="1356896" y="4812731"/>
                  </a:cubicBezTo>
                  <a:cubicBezTo>
                    <a:pt x="1359394" y="4892678"/>
                    <a:pt x="1380630" y="4987616"/>
                    <a:pt x="1401866" y="5082554"/>
                  </a:cubicBezTo>
                </a:path>
              </a:pathLst>
            </a:custGeom>
            <a:noFill/>
            <a:ln w="76200">
              <a:solidFill>
                <a:srgbClr val="0037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Freeform 6"/>
            <p:cNvSpPr/>
            <p:nvPr/>
          </p:nvSpPr>
          <p:spPr>
            <a:xfrm>
              <a:off x="6370820" y="1781517"/>
              <a:ext cx="2758190" cy="1966024"/>
            </a:xfrm>
            <a:custGeom>
              <a:avLst/>
              <a:gdLst>
                <a:gd name="connsiteX0" fmla="*/ 0 w 2758190"/>
                <a:gd name="connsiteY0" fmla="*/ 1966024 h 1966024"/>
                <a:gd name="connsiteX1" fmla="*/ 149901 w 2758190"/>
                <a:gd name="connsiteY1" fmla="*/ 1891073 h 1966024"/>
                <a:gd name="connsiteX2" fmla="*/ 269823 w 2758190"/>
                <a:gd name="connsiteY2" fmla="*/ 1861093 h 1966024"/>
                <a:gd name="connsiteX3" fmla="*/ 404734 w 2758190"/>
                <a:gd name="connsiteY3" fmla="*/ 1771152 h 1966024"/>
                <a:gd name="connsiteX4" fmla="*/ 434714 w 2758190"/>
                <a:gd name="connsiteY4" fmla="*/ 1621250 h 1966024"/>
                <a:gd name="connsiteX5" fmla="*/ 479685 w 2758190"/>
                <a:gd name="connsiteY5" fmla="*/ 1531309 h 1966024"/>
                <a:gd name="connsiteX6" fmla="*/ 449705 w 2758190"/>
                <a:gd name="connsiteY6" fmla="*/ 1306457 h 1966024"/>
                <a:gd name="connsiteX7" fmla="*/ 509665 w 2758190"/>
                <a:gd name="connsiteY7" fmla="*/ 1096594 h 1966024"/>
                <a:gd name="connsiteX8" fmla="*/ 554636 w 2758190"/>
                <a:gd name="connsiteY8" fmla="*/ 1021644 h 1966024"/>
                <a:gd name="connsiteX9" fmla="*/ 839449 w 2758190"/>
                <a:gd name="connsiteY9" fmla="*/ 916713 h 1966024"/>
                <a:gd name="connsiteX10" fmla="*/ 1004341 w 2758190"/>
                <a:gd name="connsiteY10" fmla="*/ 886732 h 1966024"/>
                <a:gd name="connsiteX11" fmla="*/ 1154242 w 2758190"/>
                <a:gd name="connsiteY11" fmla="*/ 781801 h 1966024"/>
                <a:gd name="connsiteX12" fmla="*/ 1274164 w 2758190"/>
                <a:gd name="connsiteY12" fmla="*/ 691860 h 1966024"/>
                <a:gd name="connsiteX13" fmla="*/ 1454046 w 2758190"/>
                <a:gd name="connsiteY13" fmla="*/ 392057 h 1966024"/>
                <a:gd name="connsiteX14" fmla="*/ 1603947 w 2758190"/>
                <a:gd name="connsiteY14" fmla="*/ 287126 h 1966024"/>
                <a:gd name="connsiteX15" fmla="*/ 1648918 w 2758190"/>
                <a:gd name="connsiteY15" fmla="*/ 77263 h 1966024"/>
                <a:gd name="connsiteX16" fmla="*/ 1768839 w 2758190"/>
                <a:gd name="connsiteY16" fmla="*/ 2313 h 1966024"/>
                <a:gd name="connsiteX17" fmla="*/ 2023672 w 2758190"/>
                <a:gd name="connsiteY17" fmla="*/ 152214 h 1966024"/>
                <a:gd name="connsiteX18" fmla="*/ 2173573 w 2758190"/>
                <a:gd name="connsiteY18" fmla="*/ 242155 h 1966024"/>
                <a:gd name="connsiteX19" fmla="*/ 2323475 w 2758190"/>
                <a:gd name="connsiteY19" fmla="*/ 362076 h 1966024"/>
                <a:gd name="connsiteX20" fmla="*/ 2758190 w 2758190"/>
                <a:gd name="connsiteY20" fmla="*/ 347086 h 196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58190" h="1966024">
                  <a:moveTo>
                    <a:pt x="0" y="1966024"/>
                  </a:moveTo>
                  <a:cubicBezTo>
                    <a:pt x="52465" y="1937292"/>
                    <a:pt x="104931" y="1908561"/>
                    <a:pt x="149901" y="1891073"/>
                  </a:cubicBezTo>
                  <a:cubicBezTo>
                    <a:pt x="194871" y="1873585"/>
                    <a:pt x="227351" y="1881080"/>
                    <a:pt x="269823" y="1861093"/>
                  </a:cubicBezTo>
                  <a:cubicBezTo>
                    <a:pt x="312295" y="1841106"/>
                    <a:pt x="377252" y="1811126"/>
                    <a:pt x="404734" y="1771152"/>
                  </a:cubicBezTo>
                  <a:cubicBezTo>
                    <a:pt x="432216" y="1731178"/>
                    <a:pt x="422222" y="1661224"/>
                    <a:pt x="434714" y="1621250"/>
                  </a:cubicBezTo>
                  <a:cubicBezTo>
                    <a:pt x="447206" y="1581276"/>
                    <a:pt x="477187" y="1583774"/>
                    <a:pt x="479685" y="1531309"/>
                  </a:cubicBezTo>
                  <a:cubicBezTo>
                    <a:pt x="482183" y="1478844"/>
                    <a:pt x="444708" y="1378909"/>
                    <a:pt x="449705" y="1306457"/>
                  </a:cubicBezTo>
                  <a:cubicBezTo>
                    <a:pt x="454702" y="1234004"/>
                    <a:pt x="492177" y="1144063"/>
                    <a:pt x="509665" y="1096594"/>
                  </a:cubicBezTo>
                  <a:cubicBezTo>
                    <a:pt x="527153" y="1049125"/>
                    <a:pt x="499672" y="1051624"/>
                    <a:pt x="554636" y="1021644"/>
                  </a:cubicBezTo>
                  <a:cubicBezTo>
                    <a:pt x="609600" y="991664"/>
                    <a:pt x="764498" y="939198"/>
                    <a:pt x="839449" y="916713"/>
                  </a:cubicBezTo>
                  <a:cubicBezTo>
                    <a:pt x="914400" y="894228"/>
                    <a:pt x="951875" y="909217"/>
                    <a:pt x="1004341" y="886732"/>
                  </a:cubicBezTo>
                  <a:cubicBezTo>
                    <a:pt x="1056807" y="864247"/>
                    <a:pt x="1109272" y="814280"/>
                    <a:pt x="1154242" y="781801"/>
                  </a:cubicBezTo>
                  <a:cubicBezTo>
                    <a:pt x="1199213" y="749322"/>
                    <a:pt x="1224197" y="756817"/>
                    <a:pt x="1274164" y="691860"/>
                  </a:cubicBezTo>
                  <a:cubicBezTo>
                    <a:pt x="1324131" y="626903"/>
                    <a:pt x="1399082" y="459513"/>
                    <a:pt x="1454046" y="392057"/>
                  </a:cubicBezTo>
                  <a:cubicBezTo>
                    <a:pt x="1509010" y="324601"/>
                    <a:pt x="1571468" y="339592"/>
                    <a:pt x="1603947" y="287126"/>
                  </a:cubicBezTo>
                  <a:cubicBezTo>
                    <a:pt x="1636426" y="234660"/>
                    <a:pt x="1621436" y="124732"/>
                    <a:pt x="1648918" y="77263"/>
                  </a:cubicBezTo>
                  <a:cubicBezTo>
                    <a:pt x="1676400" y="29794"/>
                    <a:pt x="1706380" y="-10179"/>
                    <a:pt x="1768839" y="2313"/>
                  </a:cubicBezTo>
                  <a:cubicBezTo>
                    <a:pt x="1831298" y="14805"/>
                    <a:pt x="2023672" y="152214"/>
                    <a:pt x="2023672" y="152214"/>
                  </a:cubicBezTo>
                  <a:cubicBezTo>
                    <a:pt x="2091128" y="192188"/>
                    <a:pt x="2123606" y="207178"/>
                    <a:pt x="2173573" y="242155"/>
                  </a:cubicBezTo>
                  <a:cubicBezTo>
                    <a:pt x="2223540" y="277132"/>
                    <a:pt x="2226039" y="344588"/>
                    <a:pt x="2323475" y="362076"/>
                  </a:cubicBezTo>
                  <a:cubicBezTo>
                    <a:pt x="2420911" y="379564"/>
                    <a:pt x="2589550" y="363325"/>
                    <a:pt x="2758190" y="347086"/>
                  </a:cubicBezTo>
                </a:path>
              </a:pathLst>
            </a:custGeom>
            <a:noFill/>
            <a:ln w="76200">
              <a:solidFill>
                <a:srgbClr val="0037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sp>
        <p:nvSpPr>
          <p:cNvPr id="4" name="Oval 3"/>
          <p:cNvSpPr/>
          <p:nvPr/>
        </p:nvSpPr>
        <p:spPr>
          <a:xfrm>
            <a:off x="8480408" y="1844824"/>
            <a:ext cx="590189" cy="576064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5913114" y="1211742"/>
            <a:ext cx="862584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/>
          <p:cNvSpPr/>
          <p:nvPr/>
        </p:nvSpPr>
        <p:spPr>
          <a:xfrm>
            <a:off x="6985024" y="1229847"/>
            <a:ext cx="648072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Rectangle 10"/>
          <p:cNvSpPr/>
          <p:nvPr/>
        </p:nvSpPr>
        <p:spPr>
          <a:xfrm>
            <a:off x="6517728" y="1691286"/>
            <a:ext cx="862584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Rectangle 11"/>
          <p:cNvSpPr/>
          <p:nvPr/>
        </p:nvSpPr>
        <p:spPr>
          <a:xfrm>
            <a:off x="7129040" y="2522876"/>
            <a:ext cx="648072" cy="29755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</a:rPr>
              <a:t>Pazin</a:t>
            </a:r>
            <a:endParaRPr lang="hr-HR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74037" y="2492896"/>
            <a:ext cx="934467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hr-HR" sz="1400" b="1" dirty="0" smtClean="0">
                <a:solidFill>
                  <a:schemeClr val="tx1"/>
                </a:solidFill>
              </a:rPr>
              <a:t>tunel Učka</a:t>
            </a:r>
            <a:endParaRPr lang="hr-H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1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75803" y="4653136"/>
            <a:ext cx="5641675" cy="2142295"/>
            <a:chOff x="135715" y="4653136"/>
            <a:chExt cx="5641675" cy="2142295"/>
          </a:xfrm>
        </p:grpSpPr>
        <p:pic>
          <p:nvPicPr>
            <p:cNvPr id="3081" name="Picture 9" descr="http://www.sejururi-croatia.info/data_files/statiuni/239/ghiduri-turistice-orasul-buzet-239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5716" y="4653136"/>
              <a:ext cx="5641674" cy="2142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35715" y="6507399"/>
              <a:ext cx="77228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Buzet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51580" y="2792582"/>
            <a:ext cx="4133174" cy="2956698"/>
            <a:chOff x="4975331" y="3770795"/>
            <a:chExt cx="4133174" cy="2956698"/>
          </a:xfrm>
        </p:grpSpPr>
        <p:pic>
          <p:nvPicPr>
            <p:cNvPr id="3078" name="Picture 6" descr="http://kamauf-zagreb.com/wp-content/uploads/2014/02/Motovun3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75331" y="3770795"/>
              <a:ext cx="4133174" cy="295669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7977799" y="6439461"/>
              <a:ext cx="113070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Motovun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Akropolska naselja Istre</a:t>
            </a:r>
            <a:endParaRPr lang="hr-HR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2418" y="1412776"/>
            <a:ext cx="5260985" cy="2608312"/>
            <a:chOff x="323528" y="1584542"/>
            <a:chExt cx="5260985" cy="2608312"/>
          </a:xfrm>
        </p:grpSpPr>
        <p:pic>
          <p:nvPicPr>
            <p:cNvPr id="3074" name="Picture 2" descr="http://www.coloursofistria.com/cms_media/images/ARTICLES/panorama-1_big.jp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-62"/>
            <a:stretch/>
          </p:blipFill>
          <p:spPr bwMode="auto">
            <a:xfrm>
              <a:off x="323528" y="1584542"/>
              <a:ext cx="5260985" cy="260831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23528" y="3904822"/>
              <a:ext cx="638253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Buje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54704" y="116632"/>
            <a:ext cx="4353800" cy="2186442"/>
            <a:chOff x="-275716" y="3301416"/>
            <a:chExt cx="4353800" cy="2186442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275716" y="3301416"/>
              <a:ext cx="4334494" cy="218644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947379" y="5199826"/>
              <a:ext cx="113070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Grožnjan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682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http://rondo-buje.com/images/vinogradi-buj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68251"/>
            <a:ext cx="9130300" cy="41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hrt.hr/media/tt_news/vlcsnap-2015-10-27-13h35m02s114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88024" y="143196"/>
            <a:ext cx="4176464" cy="342982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www.tasteofadriatic.com/blog/wp-content/uploads/2015/08/tart1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4260824" cy="288032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Unutrašnjost Istre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55380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olistria.com.hr/files/2016/05/Istra0172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agrolaguna.hr/files/2014/08/proizvodi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1882" y="260648"/>
            <a:ext cx="4370119" cy="177739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30455" y="6569968"/>
            <a:ext cx="1821029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Istarski maslinici</a:t>
            </a: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12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 smtClean="0"/>
              <a:t>Istočna obala Istre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522" y="646338"/>
            <a:ext cx="5247867" cy="5951014"/>
          </a:xfrm>
        </p:spPr>
        <p:txBody>
          <a:bodyPr>
            <a:noAutofit/>
          </a:bodyPr>
          <a:lstStyle/>
          <a:p>
            <a:pPr indent="-252000">
              <a:spcBef>
                <a:spcPts val="600"/>
              </a:spcBef>
            </a:pPr>
            <a:r>
              <a:rPr lang="hr-HR" sz="2200" dirty="0" smtClean="0"/>
              <a:t>većim dijelom je </a:t>
            </a:r>
            <a:r>
              <a:rPr lang="hr-HR" sz="2200" b="1" dirty="0" smtClean="0">
                <a:solidFill>
                  <a:srgbClr val="FF0000"/>
                </a:solidFill>
              </a:rPr>
              <a:t>strma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i </a:t>
            </a:r>
            <a:r>
              <a:rPr lang="hr-HR" sz="2200" b="1" dirty="0" smtClean="0">
                <a:solidFill>
                  <a:srgbClr val="FF0000"/>
                </a:solidFill>
              </a:rPr>
              <a:t>nepristupačna</a:t>
            </a:r>
          </a:p>
          <a:p>
            <a:pPr indent="-252000">
              <a:spcBef>
                <a:spcPts val="600"/>
              </a:spcBef>
            </a:pPr>
            <a:r>
              <a:rPr lang="hr-HR" sz="2200" dirty="0" smtClean="0"/>
              <a:t>jedino turističko mjesto je </a:t>
            </a:r>
            <a:r>
              <a:rPr lang="hr-HR" sz="2200" b="1" dirty="0" smtClean="0">
                <a:solidFill>
                  <a:srgbClr val="FF0000"/>
                </a:solidFill>
              </a:rPr>
              <a:t>Rabac</a:t>
            </a:r>
          </a:p>
          <a:p>
            <a:pPr lvl="1" indent="-252000">
              <a:spcBef>
                <a:spcPts val="600"/>
              </a:spcBef>
            </a:pPr>
            <a:r>
              <a:rPr lang="hr-HR" sz="2200" dirty="0" smtClean="0"/>
              <a:t>brojni hoteli</a:t>
            </a:r>
          </a:p>
          <a:p>
            <a:pPr indent="-252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Labin</a:t>
            </a:r>
            <a:r>
              <a:rPr lang="hr-HR" sz="2200" dirty="0" smtClean="0"/>
              <a:t> – rudarski grad (ugljenokop)</a:t>
            </a:r>
          </a:p>
          <a:p>
            <a:pPr indent="-252000">
              <a:spcBef>
                <a:spcPts val="6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Plominski zaljev </a:t>
            </a:r>
            <a:r>
              <a:rPr lang="hr-HR" sz="2200" dirty="0" smtClean="0"/>
              <a:t>– termoelektrana</a:t>
            </a:r>
          </a:p>
          <a:p>
            <a:pPr indent="-252000">
              <a:spcBef>
                <a:spcPts val="600"/>
              </a:spcBef>
            </a:pPr>
            <a:endParaRPr lang="hr-HR" sz="2200" dirty="0" smtClean="0"/>
          </a:p>
          <a:p>
            <a:pPr indent="-252000">
              <a:spcBef>
                <a:spcPts val="600"/>
              </a:spcBef>
            </a:pPr>
            <a:endParaRPr lang="hr-HR" sz="2200" dirty="0" smtClean="0"/>
          </a:p>
          <a:p>
            <a:pPr indent="-252000">
              <a:spcBef>
                <a:spcPts val="600"/>
              </a:spcBef>
            </a:pPr>
            <a:endParaRPr lang="hr-HR" sz="22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39345" y="102294"/>
            <a:ext cx="3969159" cy="661600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71667" y="4094588"/>
            <a:ext cx="712879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Oval 6"/>
          <p:cNvSpPr/>
          <p:nvPr/>
        </p:nvSpPr>
        <p:spPr>
          <a:xfrm rot="19980000">
            <a:off x="7526522" y="3359763"/>
            <a:ext cx="368270" cy="64543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9218" name="Picture 2" descr="https://s-media-cache-ak0.pinimg.com/originals/4f/99/06/4f99063e4a33eb332e42c5b89e66be0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2779252"/>
            <a:ext cx="6264696" cy="403412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46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Video – Istra </a:t>
            </a:r>
            <a:r>
              <a:rPr lang="hr-HR" sz="2800" dirty="0" smtClean="0"/>
              <a:t>(linkovi)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36712"/>
            <a:ext cx="8783078" cy="5806998"/>
          </a:xfrm>
        </p:spPr>
        <p:txBody>
          <a:bodyPr/>
          <a:lstStyle/>
          <a:p>
            <a:pPr>
              <a:spcBef>
                <a:spcPts val="3600"/>
              </a:spcBef>
            </a:pPr>
            <a:r>
              <a:rPr lang="hr-H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Istria</a:t>
            </a:r>
            <a:r>
              <a:rPr lang="hr-H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hr-H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hr-H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r-H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dreams</a:t>
            </a:r>
            <a:r>
              <a:rPr lang="hr-H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r-H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come</a:t>
            </a:r>
            <a:r>
              <a:rPr lang="hr-H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r-H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endParaRPr lang="hr-H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hr-HR" dirty="0" smtClean="0">
                <a:hlinkClick r:id="rId2"/>
              </a:rPr>
              <a:t>https://youtu.be/6jcnf1e5T7Q</a:t>
            </a:r>
            <a:endParaRPr lang="hr-HR" dirty="0" smtClean="0"/>
          </a:p>
          <a:p>
            <a:pPr>
              <a:spcBef>
                <a:spcPts val="3600"/>
              </a:spcBef>
            </a:pPr>
            <a:r>
              <a:rPr lang="hr-H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Amazing</a:t>
            </a:r>
            <a:r>
              <a:rPr lang="hr-H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r-H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Istria</a:t>
            </a:r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hr-H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Aerial</a:t>
            </a:r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4K </a:t>
            </a:r>
            <a:endParaRPr lang="hr-H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hr-HR" dirty="0">
                <a:hlinkClick r:id="rId3"/>
              </a:rPr>
              <a:t>h</a:t>
            </a:r>
            <a:r>
              <a:rPr lang="hr-HR" dirty="0" smtClean="0">
                <a:hlinkClick r:id="rId3"/>
              </a:rPr>
              <a:t>ttps</a:t>
            </a:r>
            <a:r>
              <a:rPr lang="hr-HR" dirty="0">
                <a:hlinkClick r:id="rId3"/>
              </a:rPr>
              <a:t>://</a:t>
            </a:r>
            <a:r>
              <a:rPr lang="hr-HR" dirty="0" smtClean="0">
                <a:hlinkClick r:id="rId3"/>
              </a:rPr>
              <a:t>www.youtube.com/watch?v=VEG8YTW61yk</a:t>
            </a:r>
            <a:endParaRPr lang="hr-HR" dirty="0" smtClean="0"/>
          </a:p>
          <a:p>
            <a:pPr>
              <a:spcBef>
                <a:spcPts val="3600"/>
              </a:spcBef>
            </a:pPr>
            <a:r>
              <a:rPr lang="hr-H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Wonderful</a:t>
            </a:r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r-H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Istria</a:t>
            </a:r>
            <a:endParaRPr lang="hr-H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hr-HR" dirty="0">
                <a:hlinkClick r:id="rId4"/>
              </a:rPr>
              <a:t>https://</a:t>
            </a:r>
            <a:r>
              <a:rPr lang="hr-HR" dirty="0" smtClean="0">
                <a:hlinkClick r:id="rId4"/>
              </a:rPr>
              <a:t>www.youtube.com/watch?v=ar-rzqUYdf0</a:t>
            </a:r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56191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Knjige_scan\Geografija_Hrvatske\001_geo_hrvatske_1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71949" y="28877"/>
            <a:ext cx="4976038" cy="68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6908253" y="260648"/>
            <a:ext cx="2026509" cy="3818238"/>
          </a:xfrm>
          <a:custGeom>
            <a:avLst/>
            <a:gdLst>
              <a:gd name="connsiteX0" fmla="*/ 0 w 2026509"/>
              <a:gd name="connsiteY0" fmla="*/ 0 h 3818238"/>
              <a:gd name="connsiteX1" fmla="*/ 506627 w 2026509"/>
              <a:gd name="connsiteY1" fmla="*/ 605481 h 3818238"/>
              <a:gd name="connsiteX2" fmla="*/ 1482811 w 2026509"/>
              <a:gd name="connsiteY2" fmla="*/ 1371600 h 3818238"/>
              <a:gd name="connsiteX3" fmla="*/ 1445741 w 2026509"/>
              <a:gd name="connsiteY3" fmla="*/ 2014152 h 3818238"/>
              <a:gd name="connsiteX4" fmla="*/ 1606379 w 2026509"/>
              <a:gd name="connsiteY4" fmla="*/ 2372497 h 3818238"/>
              <a:gd name="connsiteX5" fmla="*/ 1606379 w 2026509"/>
              <a:gd name="connsiteY5" fmla="*/ 2977979 h 3818238"/>
              <a:gd name="connsiteX6" fmla="*/ 1692876 w 2026509"/>
              <a:gd name="connsiteY6" fmla="*/ 3373395 h 3818238"/>
              <a:gd name="connsiteX7" fmla="*/ 2026509 w 2026509"/>
              <a:gd name="connsiteY7" fmla="*/ 3818238 h 381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6509" h="3818238">
                <a:moveTo>
                  <a:pt x="0" y="0"/>
                </a:moveTo>
                <a:cubicBezTo>
                  <a:pt x="129746" y="188440"/>
                  <a:pt x="259492" y="376881"/>
                  <a:pt x="506627" y="605481"/>
                </a:cubicBezTo>
                <a:cubicBezTo>
                  <a:pt x="753762" y="834081"/>
                  <a:pt x="1326292" y="1136822"/>
                  <a:pt x="1482811" y="1371600"/>
                </a:cubicBezTo>
                <a:cubicBezTo>
                  <a:pt x="1639330" y="1606379"/>
                  <a:pt x="1425146" y="1847336"/>
                  <a:pt x="1445741" y="2014152"/>
                </a:cubicBezTo>
                <a:cubicBezTo>
                  <a:pt x="1466336" y="2180968"/>
                  <a:pt x="1579606" y="2211859"/>
                  <a:pt x="1606379" y="2372497"/>
                </a:cubicBezTo>
                <a:cubicBezTo>
                  <a:pt x="1633152" y="2533135"/>
                  <a:pt x="1591963" y="2811163"/>
                  <a:pt x="1606379" y="2977979"/>
                </a:cubicBezTo>
                <a:cubicBezTo>
                  <a:pt x="1620795" y="3144795"/>
                  <a:pt x="1622854" y="3233352"/>
                  <a:pt x="1692876" y="3373395"/>
                </a:cubicBezTo>
                <a:cubicBezTo>
                  <a:pt x="1762898" y="3513438"/>
                  <a:pt x="1894703" y="3665838"/>
                  <a:pt x="2026509" y="3818238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Freeform 8"/>
          <p:cNvSpPr/>
          <p:nvPr/>
        </p:nvSpPr>
        <p:spPr>
          <a:xfrm>
            <a:off x="7103098" y="3430726"/>
            <a:ext cx="1322389" cy="2320561"/>
          </a:xfrm>
          <a:custGeom>
            <a:avLst/>
            <a:gdLst>
              <a:gd name="connsiteX0" fmla="*/ 0 w 1322389"/>
              <a:gd name="connsiteY0" fmla="*/ 2177315 h 2177315"/>
              <a:gd name="connsiteX1" fmla="*/ 197708 w 1322389"/>
              <a:gd name="connsiteY1" fmla="*/ 1299985 h 2177315"/>
              <a:gd name="connsiteX2" fmla="*/ 593124 w 1322389"/>
              <a:gd name="connsiteY2" fmla="*/ 546223 h 2177315"/>
              <a:gd name="connsiteX3" fmla="*/ 1210962 w 1322389"/>
              <a:gd name="connsiteY3" fmla="*/ 51952 h 2177315"/>
              <a:gd name="connsiteX4" fmla="*/ 1322173 w 1322389"/>
              <a:gd name="connsiteY4" fmla="*/ 14882 h 217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2389" h="2177315">
                <a:moveTo>
                  <a:pt x="0" y="2177315"/>
                </a:moveTo>
                <a:cubicBezTo>
                  <a:pt x="49427" y="1874574"/>
                  <a:pt x="98854" y="1571834"/>
                  <a:pt x="197708" y="1299985"/>
                </a:cubicBezTo>
                <a:cubicBezTo>
                  <a:pt x="296562" y="1028136"/>
                  <a:pt x="424248" y="754228"/>
                  <a:pt x="593124" y="546223"/>
                </a:cubicBezTo>
                <a:cubicBezTo>
                  <a:pt x="762000" y="338217"/>
                  <a:pt x="1089454" y="140509"/>
                  <a:pt x="1210962" y="51952"/>
                </a:cubicBezTo>
                <a:cubicBezTo>
                  <a:pt x="1332470" y="-36605"/>
                  <a:pt x="1322173" y="14882"/>
                  <a:pt x="1322173" y="14882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Freeform 13"/>
          <p:cNvSpPr/>
          <p:nvPr/>
        </p:nvSpPr>
        <p:spPr>
          <a:xfrm>
            <a:off x="4898299" y="261257"/>
            <a:ext cx="2743200" cy="6020790"/>
          </a:xfrm>
          <a:custGeom>
            <a:avLst/>
            <a:gdLst>
              <a:gd name="connsiteX0" fmla="*/ 0 w 2743200"/>
              <a:gd name="connsiteY0" fmla="*/ 0 h 6020790"/>
              <a:gd name="connsiteX1" fmla="*/ 344384 w 2743200"/>
              <a:gd name="connsiteY1" fmla="*/ 1045029 h 6020790"/>
              <a:gd name="connsiteX2" fmla="*/ 653143 w 2743200"/>
              <a:gd name="connsiteY2" fmla="*/ 1971304 h 6020790"/>
              <a:gd name="connsiteX3" fmla="*/ 902525 w 2743200"/>
              <a:gd name="connsiteY3" fmla="*/ 2624447 h 6020790"/>
              <a:gd name="connsiteX4" fmla="*/ 1163782 w 2743200"/>
              <a:gd name="connsiteY4" fmla="*/ 3206338 h 6020790"/>
              <a:gd name="connsiteX5" fmla="*/ 1484416 w 2743200"/>
              <a:gd name="connsiteY5" fmla="*/ 4108862 h 6020790"/>
              <a:gd name="connsiteX6" fmla="*/ 1900052 w 2743200"/>
              <a:gd name="connsiteY6" fmla="*/ 4999512 h 6020790"/>
              <a:gd name="connsiteX7" fmla="*/ 2173184 w 2743200"/>
              <a:gd name="connsiteY7" fmla="*/ 5617029 h 6020790"/>
              <a:gd name="connsiteX8" fmla="*/ 2743200 w 2743200"/>
              <a:gd name="connsiteY8" fmla="*/ 6020790 h 602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0" h="6020790">
                <a:moveTo>
                  <a:pt x="0" y="0"/>
                </a:moveTo>
                <a:lnTo>
                  <a:pt x="344384" y="1045029"/>
                </a:lnTo>
                <a:cubicBezTo>
                  <a:pt x="453241" y="1373580"/>
                  <a:pt x="560120" y="1708068"/>
                  <a:pt x="653143" y="1971304"/>
                </a:cubicBezTo>
                <a:cubicBezTo>
                  <a:pt x="746166" y="2234540"/>
                  <a:pt x="817419" y="2418608"/>
                  <a:pt x="902525" y="2624447"/>
                </a:cubicBezTo>
                <a:cubicBezTo>
                  <a:pt x="987632" y="2830286"/>
                  <a:pt x="1066800" y="2958936"/>
                  <a:pt x="1163782" y="3206338"/>
                </a:cubicBezTo>
                <a:cubicBezTo>
                  <a:pt x="1260764" y="3453740"/>
                  <a:pt x="1361704" y="3810000"/>
                  <a:pt x="1484416" y="4108862"/>
                </a:cubicBezTo>
                <a:cubicBezTo>
                  <a:pt x="1607128" y="4407724"/>
                  <a:pt x="1785257" y="4748151"/>
                  <a:pt x="1900052" y="4999512"/>
                </a:cubicBezTo>
                <a:cubicBezTo>
                  <a:pt x="2014847" y="5250873"/>
                  <a:pt x="2032659" y="5446816"/>
                  <a:pt x="2173184" y="5617029"/>
                </a:cubicBezTo>
                <a:cubicBezTo>
                  <a:pt x="2313709" y="5787242"/>
                  <a:pt x="2604655" y="5953497"/>
                  <a:pt x="2743200" y="602079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TextBox 9"/>
          <p:cNvSpPr txBox="1"/>
          <p:nvPr/>
        </p:nvSpPr>
        <p:spPr>
          <a:xfrm rot="105617">
            <a:off x="7072864" y="4340458"/>
            <a:ext cx="2274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 smtClean="0">
                <a:ln w="3175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ISTOČNA OBALA ISTRE</a:t>
            </a:r>
            <a:endParaRPr lang="hr-HR" sz="3600" b="1" dirty="0">
              <a:ln w="3175"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48808" y="1618577"/>
            <a:ext cx="34338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smtClean="0">
                <a:ln w="3175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UNUTRAŠNJA ISTRA</a:t>
            </a:r>
            <a:endParaRPr lang="hr-HR" sz="4000" b="1" dirty="0">
              <a:ln w="3175"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59"/>
            <a:ext cx="4288482" cy="6367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1900" dirty="0" smtClean="0"/>
              <a:t>najveći hrvatski poluotok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1900" b="1" dirty="0" smtClean="0">
                <a:solidFill>
                  <a:srgbClr val="FF0000"/>
                </a:solidFill>
              </a:rPr>
              <a:t>vodeća turistička regija</a:t>
            </a:r>
            <a:r>
              <a:rPr lang="hr-HR" altLang="sr-Latn-RS" sz="1900" b="1" dirty="0" smtClean="0"/>
              <a:t> </a:t>
            </a:r>
            <a:r>
              <a:rPr lang="hr-HR" altLang="sr-Latn-RS" sz="1900" dirty="0" smtClean="0"/>
              <a:t>– 32% noćenja</a:t>
            </a:r>
          </a:p>
          <a:p>
            <a:pPr marL="57600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1900" i="1" dirty="0" smtClean="0"/>
              <a:t>Rovinj, Poreč</a:t>
            </a:r>
            <a:r>
              <a:rPr lang="hr-HR" altLang="sr-Latn-RS" sz="1900" i="1" dirty="0"/>
              <a:t>, Tar-</a:t>
            </a:r>
            <a:r>
              <a:rPr lang="hr-HR" altLang="sr-Latn-RS" sz="1900" i="1" dirty="0" err="1"/>
              <a:t>Vabriga</a:t>
            </a:r>
            <a:r>
              <a:rPr lang="hr-HR" altLang="sr-Latn-RS" sz="1900" i="1" dirty="0"/>
              <a:t>, </a:t>
            </a:r>
            <a:r>
              <a:rPr lang="hr-HR" altLang="sr-Latn-RS" sz="1900" i="1" dirty="0" err="1"/>
              <a:t>Vrsar</a:t>
            </a:r>
            <a:r>
              <a:rPr lang="hr-HR" altLang="sr-Latn-RS" sz="1900" i="1" dirty="0"/>
              <a:t> i </a:t>
            </a:r>
            <a:r>
              <a:rPr lang="hr-HR" altLang="sr-Latn-RS" sz="1900" i="1" dirty="0" err="1"/>
              <a:t>Funtana</a:t>
            </a:r>
            <a:endParaRPr lang="hr-HR" altLang="sr-Latn-RS" sz="1900" i="1" dirty="0" smtClean="0"/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1900" b="1" dirty="0" smtClean="0"/>
              <a:t>3 turističke cjeline:</a:t>
            </a:r>
          </a:p>
          <a:p>
            <a:pPr marL="576000" lvl="1" indent="-216000">
              <a:spcBef>
                <a:spcPts val="0"/>
              </a:spcBef>
            </a:pPr>
            <a:r>
              <a:rPr lang="hr-HR" sz="2000" b="1" dirty="0">
                <a:solidFill>
                  <a:srgbClr val="FF0000"/>
                </a:solidFill>
              </a:rPr>
              <a:t>zapadna </a:t>
            </a:r>
            <a:r>
              <a:rPr lang="hr-HR" sz="2000" b="1" dirty="0" smtClean="0">
                <a:solidFill>
                  <a:srgbClr val="FF0000"/>
                </a:solidFill>
              </a:rPr>
              <a:t>obala</a:t>
            </a:r>
            <a:endParaRPr lang="hr-HR" sz="2000" b="1" dirty="0">
              <a:solidFill>
                <a:srgbClr val="FF0000"/>
              </a:solidFill>
            </a:endParaRPr>
          </a:p>
          <a:p>
            <a:pPr marL="576000" lvl="1" indent="-216000">
              <a:spcBef>
                <a:spcPts val="3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unutrašnjost Istre</a:t>
            </a:r>
            <a:endParaRPr lang="hr-HR" sz="2000" b="1" dirty="0">
              <a:solidFill>
                <a:srgbClr val="FF0000"/>
              </a:solidFill>
            </a:endParaRPr>
          </a:p>
          <a:p>
            <a:pPr marL="576000" lvl="1" indent="-216000">
              <a:spcBef>
                <a:spcPts val="300"/>
              </a:spcBef>
            </a:pPr>
            <a:r>
              <a:rPr lang="hr-HR" sz="2000" b="1" dirty="0">
                <a:solidFill>
                  <a:srgbClr val="FF0000"/>
                </a:solidFill>
              </a:rPr>
              <a:t>istočna </a:t>
            </a:r>
            <a:r>
              <a:rPr lang="hr-HR" sz="2000" b="1" dirty="0" smtClean="0">
                <a:solidFill>
                  <a:srgbClr val="FF0000"/>
                </a:solidFill>
              </a:rPr>
              <a:t>obala</a:t>
            </a:r>
            <a:endParaRPr lang="hr-HR" sz="2000" b="1" dirty="0">
              <a:solidFill>
                <a:srgbClr val="FF0000"/>
              </a:solidFill>
            </a:endParaRP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1900" dirty="0" smtClean="0"/>
              <a:t>umjereno topla vlažna klima s toplim ljetima (srpanj - 23 °C, siječanj - 5 °C)</a:t>
            </a:r>
          </a:p>
          <a:p>
            <a:pPr marL="576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1900" b="1" dirty="0" smtClean="0">
                <a:solidFill>
                  <a:srgbClr val="FF0000"/>
                </a:solidFill>
              </a:rPr>
              <a:t>Učka</a:t>
            </a:r>
            <a:r>
              <a:rPr lang="hr-HR" altLang="sr-Latn-RS" sz="1900" dirty="0" smtClean="0">
                <a:solidFill>
                  <a:srgbClr val="FF0000"/>
                </a:solidFill>
              </a:rPr>
              <a:t> </a:t>
            </a:r>
            <a:r>
              <a:rPr lang="hr-HR" altLang="sr-Latn-RS" sz="1900" dirty="0" smtClean="0"/>
              <a:t>i </a:t>
            </a:r>
            <a:r>
              <a:rPr lang="hr-HR" altLang="sr-Latn-RS" sz="1900" b="1" dirty="0" smtClean="0">
                <a:solidFill>
                  <a:srgbClr val="FF0000"/>
                </a:solidFill>
              </a:rPr>
              <a:t>Ćićarija</a:t>
            </a:r>
            <a:r>
              <a:rPr lang="hr-HR" altLang="sr-Latn-RS" sz="1900" dirty="0" smtClean="0">
                <a:solidFill>
                  <a:srgbClr val="FF0000"/>
                </a:solidFill>
              </a:rPr>
              <a:t> </a:t>
            </a:r>
            <a:r>
              <a:rPr lang="hr-HR" altLang="sr-Latn-RS" sz="1900" dirty="0" smtClean="0"/>
              <a:t>štite Istru od prodora hladnog zraka s istoka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1900" b="1" dirty="0" smtClean="0">
                <a:solidFill>
                  <a:srgbClr val="FF0000"/>
                </a:solidFill>
              </a:rPr>
              <a:t>mediteranska vegetacija </a:t>
            </a:r>
            <a:r>
              <a:rPr lang="hr-HR" altLang="sr-Latn-RS" sz="1900" dirty="0" smtClean="0"/>
              <a:t>u priobalnom području, a </a:t>
            </a:r>
            <a:r>
              <a:rPr lang="hr-HR" altLang="sr-Latn-RS" sz="1900" b="1" dirty="0" smtClean="0">
                <a:solidFill>
                  <a:srgbClr val="FF0000"/>
                </a:solidFill>
              </a:rPr>
              <a:t>listopadna</a:t>
            </a:r>
            <a:r>
              <a:rPr lang="hr-HR" altLang="sr-Latn-RS" sz="1900" dirty="0" smtClean="0">
                <a:solidFill>
                  <a:srgbClr val="FF0000"/>
                </a:solidFill>
              </a:rPr>
              <a:t> </a:t>
            </a:r>
            <a:r>
              <a:rPr lang="hr-HR" altLang="sr-Latn-RS" sz="1900" dirty="0" smtClean="0"/>
              <a:t>u unutrašnjosti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1900" b="1" dirty="0" smtClean="0">
                <a:solidFill>
                  <a:srgbClr val="FF0000"/>
                </a:solidFill>
              </a:rPr>
              <a:t>28 zaštićenih područja prirode</a:t>
            </a:r>
            <a:r>
              <a:rPr lang="hr-HR" altLang="sr-Latn-RS" sz="1900" dirty="0" smtClean="0">
                <a:solidFill>
                  <a:srgbClr val="FF0000"/>
                </a:solidFill>
              </a:rPr>
              <a:t> </a:t>
            </a:r>
          </a:p>
          <a:p>
            <a:pPr marL="57600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1900" i="1" dirty="0" smtClean="0"/>
              <a:t>NP Brijuni, PP Učka, Pazinski ponor, Motovunska šuma, </a:t>
            </a:r>
            <a:r>
              <a:rPr lang="hr-HR" altLang="sr-Latn-RS" sz="1900" i="1" dirty="0" err="1" smtClean="0"/>
              <a:t>Limski</a:t>
            </a:r>
            <a:r>
              <a:rPr lang="hr-HR" altLang="sr-Latn-RS" sz="1900" i="1" dirty="0" smtClean="0"/>
              <a:t> zaljev, špilja </a:t>
            </a:r>
            <a:r>
              <a:rPr lang="hr-HR" altLang="sr-Latn-RS" sz="1900" i="1" dirty="0" err="1" smtClean="0"/>
              <a:t>Baredine</a:t>
            </a:r>
            <a:endParaRPr lang="hr-HR" altLang="sr-Latn-RS" sz="1900" i="1" dirty="0" smtClean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Istra</a:t>
            </a:r>
            <a:endParaRPr lang="hr-HR" dirty="0"/>
          </a:p>
        </p:txBody>
      </p:sp>
      <p:sp>
        <p:nvSpPr>
          <p:cNvPr id="20" name="Rectangle 19"/>
          <p:cNvSpPr/>
          <p:nvPr/>
        </p:nvSpPr>
        <p:spPr>
          <a:xfrm>
            <a:off x="4603721" y="3742432"/>
            <a:ext cx="589156" cy="223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Rectangle 20"/>
          <p:cNvSpPr/>
          <p:nvPr/>
        </p:nvSpPr>
        <p:spPr>
          <a:xfrm>
            <a:off x="4976490" y="2420888"/>
            <a:ext cx="486905" cy="223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Rectangle 21"/>
          <p:cNvSpPr/>
          <p:nvPr/>
        </p:nvSpPr>
        <p:spPr>
          <a:xfrm>
            <a:off x="4909294" y="1847220"/>
            <a:ext cx="274845" cy="167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Rectangle 22"/>
          <p:cNvSpPr/>
          <p:nvPr/>
        </p:nvSpPr>
        <p:spPr>
          <a:xfrm>
            <a:off x="4643194" y="3152802"/>
            <a:ext cx="365819" cy="1847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Rectangle 23"/>
          <p:cNvSpPr/>
          <p:nvPr/>
        </p:nvSpPr>
        <p:spPr>
          <a:xfrm>
            <a:off x="5004048" y="3068043"/>
            <a:ext cx="442641" cy="1847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TextBox 11"/>
          <p:cNvSpPr txBox="1"/>
          <p:nvPr/>
        </p:nvSpPr>
        <p:spPr>
          <a:xfrm rot="4116783">
            <a:off x="2598960" y="2768328"/>
            <a:ext cx="5578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b="1" dirty="0" smtClean="0">
                <a:ln w="12700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ZAPADNA OBALA ISTRE</a:t>
            </a:r>
            <a:endParaRPr lang="hr-HR" sz="4000" b="1" dirty="0">
              <a:ln w="12700"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8984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0" grpId="0"/>
      <p:bldP spid="11" grpId="0"/>
      <p:bldP spid="16" grpId="0" uiExpand="1" build="p"/>
      <p:bldP spid="20" grpId="0" animBg="1"/>
      <p:bldP spid="21" grpId="0" animBg="1"/>
      <p:bldP spid="22" grpId="0" animBg="1"/>
      <p:bldP spid="23" grpId="0" animBg="1"/>
      <p:bldP spid="24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2834" y="102294"/>
            <a:ext cx="3969159" cy="661600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37" y="44624"/>
            <a:ext cx="8858312" cy="576064"/>
          </a:xfrm>
        </p:spPr>
        <p:txBody>
          <a:bodyPr/>
          <a:lstStyle/>
          <a:p>
            <a:r>
              <a:rPr lang="hr-HR" sz="3200" dirty="0" smtClean="0"/>
              <a:t>Zapadna Istra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520" y="692696"/>
            <a:ext cx="5114865" cy="5951014"/>
          </a:xfrm>
        </p:spPr>
        <p:txBody>
          <a:bodyPr>
            <a:normAutofit/>
          </a:bodyPr>
          <a:lstStyle/>
          <a:p>
            <a:pPr indent="-216000"/>
            <a:r>
              <a:rPr lang="hr-HR" sz="2200" dirty="0" smtClean="0"/>
              <a:t>proteže se od </a:t>
            </a:r>
            <a:r>
              <a:rPr lang="hr-HR" sz="2200" b="1" dirty="0" smtClean="0">
                <a:solidFill>
                  <a:srgbClr val="FF0000"/>
                </a:solidFill>
              </a:rPr>
              <a:t>granice sa Slovenijom</a:t>
            </a:r>
            <a:r>
              <a:rPr lang="hr-HR" sz="2200" b="1" dirty="0" smtClean="0"/>
              <a:t> </a:t>
            </a:r>
            <a:r>
              <a:rPr lang="hr-HR" sz="2200" dirty="0" smtClean="0"/>
              <a:t>i rijeke </a:t>
            </a:r>
            <a:r>
              <a:rPr lang="hr-HR" sz="2200" b="1" dirty="0" smtClean="0">
                <a:solidFill>
                  <a:srgbClr val="FF0000"/>
                </a:solidFill>
              </a:rPr>
              <a:t>Dragonja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na sjeveru do </a:t>
            </a:r>
            <a:r>
              <a:rPr lang="hr-HR" sz="2200" b="1" dirty="0" smtClean="0">
                <a:solidFill>
                  <a:srgbClr val="FF0000"/>
                </a:solidFill>
              </a:rPr>
              <a:t>rta</a:t>
            </a:r>
            <a:r>
              <a:rPr lang="hr-HR" sz="2200" b="1" dirty="0" smtClean="0"/>
              <a:t> </a:t>
            </a:r>
            <a:r>
              <a:rPr lang="hr-HR" sz="2200" b="1" dirty="0" smtClean="0">
                <a:solidFill>
                  <a:srgbClr val="FF0000"/>
                </a:solidFill>
              </a:rPr>
              <a:t>Kamenjak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 smtClean="0"/>
              <a:t>jugoistočno od Pule na jugu </a:t>
            </a:r>
          </a:p>
          <a:p>
            <a:pPr indent="-216000">
              <a:spcBef>
                <a:spcPts val="1200"/>
              </a:spcBef>
            </a:pPr>
            <a:r>
              <a:rPr lang="hr-HR" sz="2200" dirty="0" smtClean="0"/>
              <a:t>dužine oko 330 km</a:t>
            </a:r>
          </a:p>
          <a:p>
            <a:pPr indent="-216000">
              <a:spcBef>
                <a:spcPts val="12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istaknutija turistička mjesta: </a:t>
            </a:r>
            <a:r>
              <a:rPr lang="hr-HR" sz="2200" dirty="0" smtClean="0"/>
              <a:t>Rovinj, Poreč, Tar-</a:t>
            </a:r>
            <a:r>
              <a:rPr lang="hr-HR" sz="2200" dirty="0" err="1" smtClean="0"/>
              <a:t>Vabriga</a:t>
            </a:r>
            <a:r>
              <a:rPr lang="hr-HR" sz="2200" dirty="0" smtClean="0"/>
              <a:t>, </a:t>
            </a:r>
            <a:r>
              <a:rPr lang="hr-HR" sz="2200" dirty="0" err="1" smtClean="0"/>
              <a:t>Vrsar</a:t>
            </a:r>
            <a:r>
              <a:rPr lang="hr-HR" sz="2200" dirty="0" smtClean="0"/>
              <a:t>, </a:t>
            </a:r>
            <a:r>
              <a:rPr lang="hr-HR" sz="2200" dirty="0" err="1" smtClean="0"/>
              <a:t>Funtana</a:t>
            </a:r>
            <a:r>
              <a:rPr lang="hr-HR" sz="2200" dirty="0" smtClean="0"/>
              <a:t>, Pula, Medulin, Fažana, Novigrad, </a:t>
            </a:r>
            <a:r>
              <a:rPr lang="hr-HR" sz="2200" dirty="0" err="1" smtClean="0"/>
              <a:t>Premantura</a:t>
            </a:r>
            <a:r>
              <a:rPr lang="hr-HR" sz="2200" dirty="0" smtClean="0"/>
              <a:t>, Savudrija </a:t>
            </a:r>
            <a:r>
              <a:rPr lang="hr-HR" sz="2200" dirty="0" smtClean="0"/>
              <a:t>i Umag</a:t>
            </a:r>
          </a:p>
          <a:p>
            <a:pPr indent="-216000">
              <a:spcBef>
                <a:spcPts val="1200"/>
              </a:spcBef>
            </a:pPr>
            <a:r>
              <a:rPr lang="hr-HR" sz="2200" dirty="0" smtClean="0"/>
              <a:t>Zapadnu Istru dijelimo je na: </a:t>
            </a:r>
          </a:p>
          <a:p>
            <a:pPr marL="984150" lvl="1" indent="-288000">
              <a:spcBef>
                <a:spcPts val="600"/>
              </a:spcBef>
              <a:buFont typeface="+mj-lt"/>
              <a:buAutoNum type="arabicPeriod"/>
            </a:pPr>
            <a:r>
              <a:rPr lang="hr-HR" sz="2200" b="1" dirty="0" smtClean="0">
                <a:solidFill>
                  <a:srgbClr val="FF0000"/>
                </a:solidFill>
              </a:rPr>
              <a:t>sjeverozapadni dio</a:t>
            </a:r>
          </a:p>
          <a:p>
            <a:pPr lvl="2" indent="-216000"/>
            <a:r>
              <a:rPr lang="hr-HR" sz="2200" dirty="0" smtClean="0"/>
              <a:t>Savudrija, Umag, Novigrad, Poreč i </a:t>
            </a:r>
            <a:r>
              <a:rPr lang="hr-HR" sz="2200" dirty="0" err="1" smtClean="0"/>
              <a:t>Vrsar</a:t>
            </a:r>
            <a:endParaRPr lang="hr-HR" sz="2200" dirty="0" smtClean="0"/>
          </a:p>
          <a:p>
            <a:pPr marL="984150" lvl="1" indent="-288000">
              <a:buFont typeface="+mj-lt"/>
              <a:buAutoNum type="arabicPeriod"/>
            </a:pPr>
            <a:r>
              <a:rPr lang="hr-HR" sz="2200" b="1" dirty="0" smtClean="0">
                <a:solidFill>
                  <a:srgbClr val="FF0000"/>
                </a:solidFill>
              </a:rPr>
              <a:t>jugozapadni dio:</a:t>
            </a:r>
          </a:p>
          <a:p>
            <a:pPr lvl="2" indent="-216000"/>
            <a:r>
              <a:rPr lang="hr-HR" sz="2200" dirty="0" smtClean="0"/>
              <a:t>Rovinj, Pula, Medulin</a:t>
            </a:r>
          </a:p>
          <a:p>
            <a:pPr indent="-216000"/>
            <a:endParaRPr lang="hr-HR" sz="2200" dirty="0"/>
          </a:p>
        </p:txBody>
      </p:sp>
      <p:sp>
        <p:nvSpPr>
          <p:cNvPr id="16" name="Rectangle 15"/>
          <p:cNvSpPr/>
          <p:nvPr/>
        </p:nvSpPr>
        <p:spPr>
          <a:xfrm>
            <a:off x="5419981" y="1886795"/>
            <a:ext cx="862584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Rectangle 21"/>
          <p:cNvSpPr/>
          <p:nvPr/>
        </p:nvSpPr>
        <p:spPr>
          <a:xfrm>
            <a:off x="5094345" y="160830"/>
            <a:ext cx="862584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Rectangle 22"/>
          <p:cNvSpPr/>
          <p:nvPr/>
        </p:nvSpPr>
        <p:spPr>
          <a:xfrm>
            <a:off x="5435519" y="855000"/>
            <a:ext cx="648072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Rectangle 23"/>
          <p:cNvSpPr/>
          <p:nvPr/>
        </p:nvSpPr>
        <p:spPr>
          <a:xfrm>
            <a:off x="5777087" y="2550619"/>
            <a:ext cx="648072" cy="270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ectangle 24"/>
          <p:cNvSpPr/>
          <p:nvPr/>
        </p:nvSpPr>
        <p:spPr>
          <a:xfrm>
            <a:off x="5830045" y="3221742"/>
            <a:ext cx="589156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 25"/>
          <p:cNvSpPr/>
          <p:nvPr/>
        </p:nvSpPr>
        <p:spPr>
          <a:xfrm>
            <a:off x="5960086" y="3779518"/>
            <a:ext cx="648072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7" name="Rectangle 26"/>
          <p:cNvSpPr/>
          <p:nvPr/>
        </p:nvSpPr>
        <p:spPr>
          <a:xfrm>
            <a:off x="7812361" y="5733256"/>
            <a:ext cx="486905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8" name="Rectangle 27"/>
          <p:cNvSpPr/>
          <p:nvPr/>
        </p:nvSpPr>
        <p:spPr>
          <a:xfrm>
            <a:off x="8298129" y="6083774"/>
            <a:ext cx="712879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6370892" y="2035572"/>
            <a:ext cx="862584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7544161" y="5242725"/>
            <a:ext cx="589156" cy="270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Rectangle 16"/>
          <p:cNvSpPr/>
          <p:nvPr/>
        </p:nvSpPr>
        <p:spPr>
          <a:xfrm>
            <a:off x="5811648" y="2904925"/>
            <a:ext cx="648072" cy="223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Rectangle 17"/>
          <p:cNvSpPr/>
          <p:nvPr/>
        </p:nvSpPr>
        <p:spPr>
          <a:xfrm>
            <a:off x="7221620" y="6316777"/>
            <a:ext cx="862584" cy="223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Freeform 18"/>
          <p:cNvSpPr/>
          <p:nvPr/>
        </p:nvSpPr>
        <p:spPr>
          <a:xfrm>
            <a:off x="5605146" y="3500936"/>
            <a:ext cx="2291938" cy="607926"/>
          </a:xfrm>
          <a:custGeom>
            <a:avLst/>
            <a:gdLst>
              <a:gd name="connsiteX0" fmla="*/ 0 w 2291938"/>
              <a:gd name="connsiteY0" fmla="*/ 607926 h 607926"/>
              <a:gd name="connsiteX1" fmla="*/ 475013 w 2291938"/>
              <a:gd name="connsiteY1" fmla="*/ 239791 h 607926"/>
              <a:gd name="connsiteX2" fmla="*/ 985652 w 2291938"/>
              <a:gd name="connsiteY2" fmla="*/ 132913 h 607926"/>
              <a:gd name="connsiteX3" fmla="*/ 1353787 w 2291938"/>
              <a:gd name="connsiteY3" fmla="*/ 26035 h 607926"/>
              <a:gd name="connsiteX4" fmla="*/ 1781299 w 2291938"/>
              <a:gd name="connsiteY4" fmla="*/ 2285 h 607926"/>
              <a:gd name="connsiteX5" fmla="*/ 2006930 w 2291938"/>
              <a:gd name="connsiteY5" fmla="*/ 2285 h 607926"/>
              <a:gd name="connsiteX6" fmla="*/ 2291938 w 2291938"/>
              <a:gd name="connsiteY6" fmla="*/ 14160 h 60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1938" h="607926">
                <a:moveTo>
                  <a:pt x="0" y="607926"/>
                </a:moveTo>
                <a:cubicBezTo>
                  <a:pt x="155369" y="463443"/>
                  <a:pt x="310738" y="318960"/>
                  <a:pt x="475013" y="239791"/>
                </a:cubicBezTo>
                <a:cubicBezTo>
                  <a:pt x="639288" y="160622"/>
                  <a:pt x="839190" y="168539"/>
                  <a:pt x="985652" y="132913"/>
                </a:cubicBezTo>
                <a:cubicBezTo>
                  <a:pt x="1132114" y="97287"/>
                  <a:pt x="1221179" y="47806"/>
                  <a:pt x="1353787" y="26035"/>
                </a:cubicBezTo>
                <a:cubicBezTo>
                  <a:pt x="1486395" y="4264"/>
                  <a:pt x="1672442" y="6243"/>
                  <a:pt x="1781299" y="2285"/>
                </a:cubicBezTo>
                <a:cubicBezTo>
                  <a:pt x="1890156" y="-1673"/>
                  <a:pt x="1921824" y="306"/>
                  <a:pt x="2006930" y="2285"/>
                </a:cubicBezTo>
                <a:cubicBezTo>
                  <a:pt x="2092036" y="4264"/>
                  <a:pt x="2191987" y="9212"/>
                  <a:pt x="2291938" y="14160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480000">
            <a:off x="6390370" y="3118024"/>
            <a:ext cx="1532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hr-HR" sz="2000" b="1" dirty="0" err="1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Limski</a:t>
            </a:r>
            <a:r>
              <a:rPr lang="hr-HR" sz="2000" b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zaljev</a:t>
            </a:r>
            <a:endParaRPr lang="hr-HR" sz="2000" b="1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3597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2834" y="102294"/>
            <a:ext cx="3969159" cy="661600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37" y="44624"/>
            <a:ext cx="8858312" cy="576064"/>
          </a:xfrm>
        </p:spPr>
        <p:txBody>
          <a:bodyPr/>
          <a:lstStyle/>
          <a:p>
            <a:r>
              <a:rPr lang="hr-HR" sz="3200" dirty="0" smtClean="0"/>
              <a:t>Sjeverozapadna Istra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00" y="648072"/>
            <a:ext cx="5061146" cy="6165304"/>
          </a:xfrm>
        </p:spPr>
        <p:txBody>
          <a:bodyPr>
            <a:noAutofit/>
          </a:bodyPr>
          <a:lstStyle/>
          <a:p>
            <a:pPr marL="216000" indent="-216000">
              <a:spcBef>
                <a:spcPts val="6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Savudrija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istoimeni poluotok</a:t>
            </a:r>
          </a:p>
          <a:p>
            <a:pPr marL="616050" lvl="1" indent="-216000">
              <a:spcBef>
                <a:spcPts val="0"/>
              </a:spcBef>
            </a:pPr>
            <a:r>
              <a:rPr lang="hr-HR" sz="2000" dirty="0" smtClean="0"/>
              <a:t>klimatsko lječilište početkom 20. st</a:t>
            </a:r>
          </a:p>
          <a:p>
            <a:pPr marL="216000" indent="-2160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Umag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Croatia </a:t>
            </a:r>
            <a:r>
              <a:rPr lang="hr-HR" sz="2000" dirty="0" err="1" smtClean="0"/>
              <a:t>Open</a:t>
            </a:r>
            <a:r>
              <a:rPr lang="hr-HR" sz="2000" dirty="0" smtClean="0"/>
              <a:t> – ATP turnir</a:t>
            </a:r>
          </a:p>
          <a:p>
            <a:pPr marL="616050" lvl="1" indent="-216000">
              <a:spcBef>
                <a:spcPts val="0"/>
              </a:spcBef>
            </a:pPr>
            <a:r>
              <a:rPr lang="hr-HR" sz="2000" dirty="0" smtClean="0"/>
              <a:t>kasnoantičko naselje</a:t>
            </a:r>
          </a:p>
          <a:p>
            <a:pPr marL="616050" lvl="1" indent="-216000">
              <a:spcBef>
                <a:spcPts val="300"/>
              </a:spcBef>
            </a:pPr>
            <a:r>
              <a:rPr lang="hr-HR" sz="2000" dirty="0" smtClean="0"/>
              <a:t>danas turističko naselje s marinom</a:t>
            </a:r>
          </a:p>
          <a:p>
            <a:pPr marL="216000" indent="-2160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Novigrad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na ušću rijeke Mirne</a:t>
            </a:r>
          </a:p>
          <a:p>
            <a:pPr marL="616050" lvl="1" indent="-216000">
              <a:spcBef>
                <a:spcPts val="0"/>
              </a:spcBef>
            </a:pPr>
            <a:r>
              <a:rPr lang="hr-HR" sz="2000" dirty="0" smtClean="0"/>
              <a:t>do 19. st biskupski grad – srednjovjekovna katedrala</a:t>
            </a:r>
          </a:p>
          <a:p>
            <a:pPr marL="616050" lvl="1" indent="-216000">
              <a:spcBef>
                <a:spcPts val="300"/>
              </a:spcBef>
            </a:pPr>
            <a:r>
              <a:rPr lang="hr-HR" sz="2000" dirty="0" smtClean="0"/>
              <a:t>očuvane zidine i palače</a:t>
            </a:r>
          </a:p>
          <a:p>
            <a:pPr marL="216000" indent="-2160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Poreč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dugo najjače turističko mjesto Hrvatske i Istre</a:t>
            </a:r>
          </a:p>
          <a:p>
            <a:pPr marL="576000" lvl="1" indent="-216000">
              <a:spcBef>
                <a:spcPts val="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Eufrazijeva bazilika </a:t>
            </a:r>
            <a:r>
              <a:rPr lang="hr-HR" sz="2000" dirty="0" smtClean="0"/>
              <a:t>(UNESCO)</a:t>
            </a:r>
          </a:p>
          <a:p>
            <a:pPr marL="576000" lvl="1" indent="-216000">
              <a:spcBef>
                <a:spcPts val="300"/>
              </a:spcBef>
            </a:pPr>
            <a:r>
              <a:rPr lang="hr-HR" sz="2000" dirty="0" smtClean="0"/>
              <a:t>organizirani turizam još od 19. st</a:t>
            </a:r>
          </a:p>
          <a:p>
            <a:pPr marL="576000" lvl="1" indent="-216000">
              <a:spcBef>
                <a:spcPts val="300"/>
              </a:spcBef>
            </a:pPr>
            <a:r>
              <a:rPr lang="hr-HR" sz="2000" dirty="0" smtClean="0"/>
              <a:t>nekoliko turističkih naselja uz obalu</a:t>
            </a:r>
          </a:p>
          <a:p>
            <a:pPr marL="216000" indent="-216000">
              <a:spcBef>
                <a:spcPts val="1200"/>
              </a:spcBef>
            </a:pPr>
            <a:r>
              <a:rPr lang="hr-HR" sz="2000" b="1" dirty="0" err="1" smtClean="0">
                <a:solidFill>
                  <a:srgbClr val="FF0000"/>
                </a:solidFill>
              </a:rPr>
              <a:t>Vrsar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Limski zaljev u blizini</a:t>
            </a:r>
          </a:p>
          <a:p>
            <a:pPr marL="576000" lvl="1" indent="-216000">
              <a:spcBef>
                <a:spcPts val="0"/>
              </a:spcBef>
            </a:pPr>
            <a:r>
              <a:rPr lang="hr-HR" sz="2000" dirty="0" err="1" smtClean="0"/>
              <a:t>Koversada</a:t>
            </a:r>
            <a:r>
              <a:rPr lang="hr-HR" sz="2000" dirty="0" smtClean="0"/>
              <a:t> – turistički otok s nudističkom plažom</a:t>
            </a:r>
            <a:endParaRPr lang="hr-HR" sz="2000" dirty="0"/>
          </a:p>
        </p:txBody>
      </p:sp>
      <p:sp>
        <p:nvSpPr>
          <p:cNvPr id="12" name="Rectangle 11"/>
          <p:cNvSpPr/>
          <p:nvPr/>
        </p:nvSpPr>
        <p:spPr>
          <a:xfrm>
            <a:off x="5434971" y="1886795"/>
            <a:ext cx="862584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5094345" y="160830"/>
            <a:ext cx="862584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5435519" y="855000"/>
            <a:ext cx="648072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5777087" y="2537094"/>
            <a:ext cx="648072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Rectangle 16"/>
          <p:cNvSpPr/>
          <p:nvPr/>
        </p:nvSpPr>
        <p:spPr>
          <a:xfrm>
            <a:off x="5830045" y="3221742"/>
            <a:ext cx="589156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Freeform 15"/>
          <p:cNvSpPr/>
          <p:nvPr/>
        </p:nvSpPr>
        <p:spPr>
          <a:xfrm>
            <a:off x="5605146" y="3500936"/>
            <a:ext cx="2291938" cy="607926"/>
          </a:xfrm>
          <a:custGeom>
            <a:avLst/>
            <a:gdLst>
              <a:gd name="connsiteX0" fmla="*/ 0 w 2291938"/>
              <a:gd name="connsiteY0" fmla="*/ 607926 h 607926"/>
              <a:gd name="connsiteX1" fmla="*/ 475013 w 2291938"/>
              <a:gd name="connsiteY1" fmla="*/ 239791 h 607926"/>
              <a:gd name="connsiteX2" fmla="*/ 985652 w 2291938"/>
              <a:gd name="connsiteY2" fmla="*/ 132913 h 607926"/>
              <a:gd name="connsiteX3" fmla="*/ 1353787 w 2291938"/>
              <a:gd name="connsiteY3" fmla="*/ 26035 h 607926"/>
              <a:gd name="connsiteX4" fmla="*/ 1781299 w 2291938"/>
              <a:gd name="connsiteY4" fmla="*/ 2285 h 607926"/>
              <a:gd name="connsiteX5" fmla="*/ 2006930 w 2291938"/>
              <a:gd name="connsiteY5" fmla="*/ 2285 h 607926"/>
              <a:gd name="connsiteX6" fmla="*/ 2291938 w 2291938"/>
              <a:gd name="connsiteY6" fmla="*/ 14160 h 60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1938" h="607926">
                <a:moveTo>
                  <a:pt x="0" y="607926"/>
                </a:moveTo>
                <a:cubicBezTo>
                  <a:pt x="155369" y="463443"/>
                  <a:pt x="310738" y="318960"/>
                  <a:pt x="475013" y="239791"/>
                </a:cubicBezTo>
                <a:cubicBezTo>
                  <a:pt x="639288" y="160622"/>
                  <a:pt x="839190" y="168539"/>
                  <a:pt x="985652" y="132913"/>
                </a:cubicBezTo>
                <a:cubicBezTo>
                  <a:pt x="1132114" y="97287"/>
                  <a:pt x="1221179" y="47806"/>
                  <a:pt x="1353787" y="26035"/>
                </a:cubicBezTo>
                <a:cubicBezTo>
                  <a:pt x="1486395" y="4264"/>
                  <a:pt x="1672442" y="6243"/>
                  <a:pt x="1781299" y="2285"/>
                </a:cubicBezTo>
                <a:cubicBezTo>
                  <a:pt x="1890156" y="-1673"/>
                  <a:pt x="1921824" y="306"/>
                  <a:pt x="2006930" y="2285"/>
                </a:cubicBezTo>
                <a:cubicBezTo>
                  <a:pt x="2092036" y="4264"/>
                  <a:pt x="2191987" y="9212"/>
                  <a:pt x="2291938" y="14160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1480000">
            <a:off x="6390370" y="3118024"/>
            <a:ext cx="1532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hr-HR" sz="2000" b="1" dirty="0" err="1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Limski</a:t>
            </a:r>
            <a:r>
              <a:rPr lang="hr-HR" sz="2000" b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zaljev</a:t>
            </a:r>
            <a:endParaRPr lang="hr-HR" sz="2000" b="1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3298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Umag</a:t>
            </a:r>
            <a:endParaRPr lang="hr-HR" sz="2800" dirty="0"/>
          </a:p>
        </p:txBody>
      </p:sp>
      <p:pic>
        <p:nvPicPr>
          <p:cNvPr id="1028" name="Picture 4" descr="https://www.simonseeks.com/cache/image/guide/116541/single_post/d83adc062df93849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0673" y="3861048"/>
            <a:ext cx="4867752" cy="283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oloursofistria.com/cms_media/images/01-DESTINACIJE/Umag/645x280/umag-645x280-03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0034" y="58454"/>
            <a:ext cx="6143625" cy="266700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whereonvacation.com/wp-content/uploads/2009/11/umag-01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812" y="2204864"/>
            <a:ext cx="4609204" cy="3588196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252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Novigrad</a:t>
            </a:r>
            <a:endParaRPr lang="hr-HR" dirty="0"/>
          </a:p>
        </p:txBody>
      </p:sp>
      <p:pic>
        <p:nvPicPr>
          <p:cNvPr id="2050" name="Picture 2" descr="http://www.novigrad.hr/static_images/web_novigrad_danas_ngd_iz_zraka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67856"/>
            <a:ext cx="6934833" cy="43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loursofistria.com/cms_media/images/ARTICLES/zidine-novigrad_bi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0129" y="4173495"/>
            <a:ext cx="3888432" cy="259414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explore-istria.com/media/town/photo/1341753207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647" y="3914081"/>
            <a:ext cx="4925756" cy="285355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6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Poreč </a:t>
            </a:r>
            <a:endParaRPr lang="hr-HR" dirty="0"/>
          </a:p>
        </p:txBody>
      </p:sp>
      <p:pic>
        <p:nvPicPr>
          <p:cNvPr id="1026" name="Picture 2" descr="E:\Meridijani\66\34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2651" y="3459659"/>
            <a:ext cx="5117576" cy="328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Meridijani\66\44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1746" y="116632"/>
            <a:ext cx="2352742" cy="377384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Meridijani\66\42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71" y="791254"/>
            <a:ext cx="3949624" cy="533681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:\Meridijani\66\42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1880" y="133025"/>
            <a:ext cx="2993165" cy="1825016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:\Meridijani\66\42.jp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87824" y="3752835"/>
            <a:ext cx="1575446" cy="2971149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363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38" y="44624"/>
            <a:ext cx="8858312" cy="576064"/>
          </a:xfrm>
        </p:spPr>
        <p:txBody>
          <a:bodyPr/>
          <a:lstStyle/>
          <a:p>
            <a:r>
              <a:rPr lang="hr-HR" sz="3200" dirty="0" smtClean="0"/>
              <a:t>Jugozapadna Istra</a:t>
            </a:r>
            <a:endParaRPr lang="hr-H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5558" y="574330"/>
            <a:ext cx="5114867" cy="5951014"/>
          </a:xfrm>
        </p:spPr>
        <p:txBody>
          <a:bodyPr>
            <a:noAutofit/>
          </a:bodyPr>
          <a:lstStyle/>
          <a:p>
            <a:pPr indent="-216000"/>
            <a:r>
              <a:rPr lang="hr-HR" sz="2000" b="1" dirty="0" smtClean="0">
                <a:solidFill>
                  <a:srgbClr val="FF0000"/>
                </a:solidFill>
              </a:rPr>
              <a:t>Rovinj</a:t>
            </a:r>
          </a:p>
          <a:p>
            <a:pPr lvl="1" indent="-216000">
              <a:spcBef>
                <a:spcPts val="0"/>
              </a:spcBef>
            </a:pPr>
            <a:r>
              <a:rPr lang="hr-HR" sz="2000" dirty="0" smtClean="0"/>
              <a:t>najveći broj noćenja u RH i Istri</a:t>
            </a:r>
          </a:p>
          <a:p>
            <a:pPr lvl="1" indent="-216000">
              <a:spcBef>
                <a:spcPts val="300"/>
              </a:spcBef>
            </a:pPr>
            <a:r>
              <a:rPr lang="hr-HR" sz="2000" dirty="0" smtClean="0"/>
              <a:t>crkva iz 10. st </a:t>
            </a:r>
            <a:r>
              <a:rPr lang="hr-HR" sz="2000" dirty="0" smtClean="0"/>
              <a:t>i sarkofag </a:t>
            </a:r>
            <a:r>
              <a:rPr lang="hr-HR" sz="2000" b="1" dirty="0" smtClean="0">
                <a:solidFill>
                  <a:srgbClr val="FF0000"/>
                </a:solidFill>
              </a:rPr>
              <a:t>Sv. </a:t>
            </a:r>
            <a:r>
              <a:rPr lang="hr-HR" sz="2000" b="1" dirty="0" err="1" smtClean="0">
                <a:solidFill>
                  <a:srgbClr val="FF0000"/>
                </a:solidFill>
              </a:rPr>
              <a:t>Eufemije</a:t>
            </a:r>
            <a:r>
              <a:rPr lang="hr-HR" sz="2000" b="1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(</a:t>
            </a:r>
            <a:r>
              <a:rPr lang="hr-HR" sz="2000" dirty="0" err="1" smtClean="0"/>
              <a:t>Stošije</a:t>
            </a:r>
            <a:r>
              <a:rPr lang="hr-HR" sz="2000" dirty="0" smtClean="0"/>
              <a:t>) iz 4. st</a:t>
            </a:r>
          </a:p>
          <a:p>
            <a:pPr lvl="1" indent="-216000">
              <a:spcBef>
                <a:spcPts val="300"/>
              </a:spcBef>
            </a:pPr>
            <a:r>
              <a:rPr lang="hr-HR" sz="2000" dirty="0" smtClean="0"/>
              <a:t>potopljeni austrougarski brod „Barun </a:t>
            </a:r>
            <a:r>
              <a:rPr lang="hr-HR" sz="2000" dirty="0" err="1" smtClean="0"/>
              <a:t>Gautsch</a:t>
            </a:r>
            <a:r>
              <a:rPr lang="hr-HR" sz="2000" dirty="0" smtClean="0"/>
              <a:t>”</a:t>
            </a:r>
          </a:p>
          <a:p>
            <a:pPr lvl="1" indent="-216000">
              <a:spcBef>
                <a:spcPts val="300"/>
              </a:spcBef>
            </a:pPr>
            <a:r>
              <a:rPr lang="hr-HR" sz="2000" dirty="0" smtClean="0"/>
              <a:t>Crveni otok</a:t>
            </a:r>
          </a:p>
          <a:p>
            <a:pPr lvl="1" indent="-216000">
              <a:spcBef>
                <a:spcPts val="300"/>
              </a:spcBef>
            </a:pPr>
            <a:r>
              <a:rPr lang="hr-HR" sz="2000" dirty="0" smtClean="0"/>
              <a:t>stara gradska jezgra</a:t>
            </a:r>
          </a:p>
          <a:p>
            <a:pPr lvl="1" indent="-216000">
              <a:spcBef>
                <a:spcPts val="300"/>
              </a:spcBef>
            </a:pPr>
            <a:r>
              <a:rPr lang="hr-HR" sz="2000" dirty="0" smtClean="0"/>
              <a:t>južno od grada brojni hoteli</a:t>
            </a:r>
          </a:p>
          <a:p>
            <a:pPr indent="-2160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Pula</a:t>
            </a:r>
          </a:p>
          <a:p>
            <a:pPr lvl="1" indent="-216000">
              <a:spcBef>
                <a:spcPts val="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najveći istarski grad </a:t>
            </a:r>
            <a:r>
              <a:rPr lang="hr-HR" sz="2000" dirty="0" smtClean="0"/>
              <a:t>još od antike</a:t>
            </a:r>
          </a:p>
          <a:p>
            <a:pPr lvl="1" indent="-216000">
              <a:spcBef>
                <a:spcPts val="300"/>
              </a:spcBef>
            </a:pPr>
            <a:r>
              <a:rPr lang="hr-HR" sz="2000" dirty="0" smtClean="0"/>
              <a:t>Arena, </a:t>
            </a:r>
            <a:r>
              <a:rPr lang="hr-HR" sz="2000" dirty="0" err="1" smtClean="0"/>
              <a:t>Augustov</a:t>
            </a:r>
            <a:r>
              <a:rPr lang="hr-HR" sz="2000" dirty="0" smtClean="0"/>
              <a:t> hram, Heraklova vrata, utvrda…</a:t>
            </a:r>
          </a:p>
          <a:p>
            <a:pPr lvl="1" indent="-216000">
              <a:spcBef>
                <a:spcPts val="300"/>
              </a:spcBef>
            </a:pPr>
            <a:r>
              <a:rPr lang="hr-HR" sz="2000" dirty="0" smtClean="0"/>
              <a:t>u blizini špilja </a:t>
            </a:r>
            <a:r>
              <a:rPr lang="hr-HR" sz="2000" dirty="0" err="1" smtClean="0"/>
              <a:t>Šandalja</a:t>
            </a:r>
            <a:r>
              <a:rPr lang="hr-HR" sz="2000" dirty="0" smtClean="0"/>
              <a:t> i ostatci Nezakcija</a:t>
            </a:r>
          </a:p>
          <a:p>
            <a:pPr lvl="1" indent="-216000">
              <a:spcBef>
                <a:spcPts val="300"/>
              </a:spcBef>
            </a:pPr>
            <a:r>
              <a:rPr lang="hr-HR" sz="2000" dirty="0" smtClean="0"/>
              <a:t>turistička naselja Zlatne stijene i Punta </a:t>
            </a:r>
            <a:r>
              <a:rPr lang="hr-HR" sz="2000" dirty="0" err="1" smtClean="0"/>
              <a:t>Verudela</a:t>
            </a:r>
            <a:endParaRPr lang="hr-HR" sz="2000" dirty="0" smtClean="0"/>
          </a:p>
          <a:p>
            <a:pPr indent="-2160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Medulin</a:t>
            </a:r>
          </a:p>
          <a:p>
            <a:pPr lvl="1" indent="-216000">
              <a:spcBef>
                <a:spcPts val="0"/>
              </a:spcBef>
            </a:pPr>
            <a:r>
              <a:rPr lang="hr-HR" sz="2000" dirty="0" smtClean="0"/>
              <a:t>otočić </a:t>
            </a:r>
            <a:r>
              <a:rPr lang="hr-HR" sz="2000" dirty="0" err="1" smtClean="0"/>
              <a:t>Fenoligu</a:t>
            </a:r>
            <a:r>
              <a:rPr lang="hr-HR" sz="2000" dirty="0" smtClean="0"/>
              <a:t> – otisak dinosaura </a:t>
            </a:r>
            <a:endParaRPr lang="hr-HR" sz="20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2835" y="102294"/>
            <a:ext cx="3969159" cy="6616006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989545" y="3779518"/>
            <a:ext cx="589156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ectangle 24"/>
          <p:cNvSpPr/>
          <p:nvPr/>
        </p:nvSpPr>
        <p:spPr>
          <a:xfrm>
            <a:off x="7812362" y="5733256"/>
            <a:ext cx="486905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9" name="Rectangle 28"/>
          <p:cNvSpPr/>
          <p:nvPr/>
        </p:nvSpPr>
        <p:spPr>
          <a:xfrm>
            <a:off x="8298130" y="6083774"/>
            <a:ext cx="712879" cy="297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Freeform 9"/>
          <p:cNvSpPr/>
          <p:nvPr/>
        </p:nvSpPr>
        <p:spPr>
          <a:xfrm>
            <a:off x="5605146" y="3500936"/>
            <a:ext cx="2291938" cy="607926"/>
          </a:xfrm>
          <a:custGeom>
            <a:avLst/>
            <a:gdLst>
              <a:gd name="connsiteX0" fmla="*/ 0 w 2291938"/>
              <a:gd name="connsiteY0" fmla="*/ 607926 h 607926"/>
              <a:gd name="connsiteX1" fmla="*/ 475013 w 2291938"/>
              <a:gd name="connsiteY1" fmla="*/ 239791 h 607926"/>
              <a:gd name="connsiteX2" fmla="*/ 985652 w 2291938"/>
              <a:gd name="connsiteY2" fmla="*/ 132913 h 607926"/>
              <a:gd name="connsiteX3" fmla="*/ 1353787 w 2291938"/>
              <a:gd name="connsiteY3" fmla="*/ 26035 h 607926"/>
              <a:gd name="connsiteX4" fmla="*/ 1781299 w 2291938"/>
              <a:gd name="connsiteY4" fmla="*/ 2285 h 607926"/>
              <a:gd name="connsiteX5" fmla="*/ 2006930 w 2291938"/>
              <a:gd name="connsiteY5" fmla="*/ 2285 h 607926"/>
              <a:gd name="connsiteX6" fmla="*/ 2291938 w 2291938"/>
              <a:gd name="connsiteY6" fmla="*/ 14160 h 60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1938" h="607926">
                <a:moveTo>
                  <a:pt x="0" y="607926"/>
                </a:moveTo>
                <a:cubicBezTo>
                  <a:pt x="155369" y="463443"/>
                  <a:pt x="310738" y="318960"/>
                  <a:pt x="475013" y="239791"/>
                </a:cubicBezTo>
                <a:cubicBezTo>
                  <a:pt x="639288" y="160622"/>
                  <a:pt x="839190" y="168539"/>
                  <a:pt x="985652" y="132913"/>
                </a:cubicBezTo>
                <a:cubicBezTo>
                  <a:pt x="1132114" y="97287"/>
                  <a:pt x="1221179" y="47806"/>
                  <a:pt x="1353787" y="26035"/>
                </a:cubicBezTo>
                <a:cubicBezTo>
                  <a:pt x="1486395" y="4264"/>
                  <a:pt x="1672442" y="6243"/>
                  <a:pt x="1781299" y="2285"/>
                </a:cubicBezTo>
                <a:cubicBezTo>
                  <a:pt x="1890156" y="-1673"/>
                  <a:pt x="1921824" y="306"/>
                  <a:pt x="2006930" y="2285"/>
                </a:cubicBezTo>
                <a:cubicBezTo>
                  <a:pt x="2092036" y="4264"/>
                  <a:pt x="2191987" y="9212"/>
                  <a:pt x="2291938" y="14160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1480000">
            <a:off x="6390370" y="3118024"/>
            <a:ext cx="1532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hr-HR" sz="2000" b="1" dirty="0" err="1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Limski</a:t>
            </a:r>
            <a:r>
              <a:rPr lang="hr-HR" sz="2000" b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zaljev</a:t>
            </a:r>
            <a:endParaRPr lang="hr-HR" sz="2000" b="1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101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uiExpand="1" animBg="1"/>
      <p:bldP spid="25" grpId="0" uiExpand="1" animBg="1"/>
      <p:bldP spid="29" grpId="0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about-eastern-europe.com/wp-content/uploads/2016/09/pula_croatia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45" y="980728"/>
            <a:ext cx="7555746" cy="50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Rovinj</a:t>
            </a:r>
            <a:endParaRPr lang="hr-HR" dirty="0"/>
          </a:p>
        </p:txBody>
      </p:sp>
      <p:pic>
        <p:nvPicPr>
          <p:cNvPr id="8" name="Picture 3" descr="E:\Meridijani\156\56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3300" y="2708920"/>
            <a:ext cx="3010983" cy="39912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99609" y="4869160"/>
            <a:ext cx="1080120" cy="576409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4100" name="Picture 4" descr="E:\Meridijani\156\48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19654" y="131146"/>
            <a:ext cx="3520149" cy="2433758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531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595</Words>
  <Application>Microsoft Office PowerPoint</Application>
  <PresentationFormat>On-screen Show (4:3)</PresentationFormat>
  <Paragraphs>110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tema</vt:lpstr>
      <vt:lpstr>PowerPoint Presentation</vt:lpstr>
      <vt:lpstr>Istra</vt:lpstr>
      <vt:lpstr>Zapadna Istra</vt:lpstr>
      <vt:lpstr>Sjeverozapadna Istra</vt:lpstr>
      <vt:lpstr>Umag</vt:lpstr>
      <vt:lpstr>Novigrad</vt:lpstr>
      <vt:lpstr>Poreč </vt:lpstr>
      <vt:lpstr>Jugozapadna Istra</vt:lpstr>
      <vt:lpstr>Rovinj</vt:lpstr>
      <vt:lpstr>Pula</vt:lpstr>
      <vt:lpstr>NP Brijuni</vt:lpstr>
      <vt:lpstr>Brijuni</vt:lpstr>
      <vt:lpstr>Unutrašnjost Istre</vt:lpstr>
      <vt:lpstr>Akropolska naselja Istre</vt:lpstr>
      <vt:lpstr>Unutrašnjost Istre</vt:lpstr>
      <vt:lpstr>PowerPoint Presentation</vt:lpstr>
      <vt:lpstr>Istočna obala Istre</vt:lpstr>
      <vt:lpstr>Video – Istra (linkovi)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Turistička geografija</dc:subject>
  <dc:creator>cornx</dc:creator>
  <cp:lastModifiedBy>cornx</cp:lastModifiedBy>
  <cp:revision>2</cp:revision>
  <dcterms:created xsi:type="dcterms:W3CDTF">2014-11-03T22:50:04Z</dcterms:created>
  <dcterms:modified xsi:type="dcterms:W3CDTF">2017-03-14T12:44:48Z</dcterms:modified>
</cp:coreProperties>
</file>